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57"/>
  </p:notesMasterIdLst>
  <p:sldIdLst>
    <p:sldId id="256" r:id="rId2"/>
    <p:sldId id="289" r:id="rId3"/>
    <p:sldId id="290" r:id="rId4"/>
    <p:sldId id="508" r:id="rId5"/>
    <p:sldId id="509" r:id="rId6"/>
    <p:sldId id="510" r:id="rId7"/>
    <p:sldId id="514" r:id="rId8"/>
    <p:sldId id="511" r:id="rId9"/>
    <p:sldId id="512" r:id="rId10"/>
    <p:sldId id="513" r:id="rId11"/>
    <p:sldId id="518" r:id="rId12"/>
    <p:sldId id="519" r:id="rId13"/>
    <p:sldId id="496" r:id="rId14"/>
    <p:sldId id="614" r:id="rId15"/>
    <p:sldId id="507" r:id="rId16"/>
    <p:sldId id="615" r:id="rId17"/>
    <p:sldId id="617" r:id="rId18"/>
    <p:sldId id="515" r:id="rId19"/>
    <p:sldId id="517" r:id="rId20"/>
    <p:sldId id="498" r:id="rId21"/>
    <p:sldId id="521" r:id="rId22"/>
    <p:sldId id="522" r:id="rId23"/>
    <p:sldId id="523" r:id="rId24"/>
    <p:sldId id="524" r:id="rId25"/>
    <p:sldId id="525" r:id="rId26"/>
    <p:sldId id="520" r:id="rId27"/>
    <p:sldId id="497" r:id="rId28"/>
    <p:sldId id="616" r:id="rId29"/>
    <p:sldId id="527" r:id="rId30"/>
    <p:sldId id="501" r:id="rId31"/>
    <p:sldId id="516" r:id="rId32"/>
    <p:sldId id="565" r:id="rId33"/>
    <p:sldId id="566" r:id="rId34"/>
    <p:sldId id="567" r:id="rId35"/>
    <p:sldId id="569" r:id="rId36"/>
    <p:sldId id="568" r:id="rId37"/>
    <p:sldId id="570" r:id="rId38"/>
    <p:sldId id="571" r:id="rId39"/>
    <p:sldId id="572" r:id="rId40"/>
    <p:sldId id="573" r:id="rId41"/>
    <p:sldId id="575" r:id="rId42"/>
    <p:sldId id="574" r:id="rId43"/>
    <p:sldId id="576" r:id="rId44"/>
    <p:sldId id="577" r:id="rId45"/>
    <p:sldId id="578" r:id="rId46"/>
    <p:sldId id="579" r:id="rId47"/>
    <p:sldId id="658" r:id="rId48"/>
    <p:sldId id="659" r:id="rId49"/>
    <p:sldId id="660" r:id="rId50"/>
    <p:sldId id="661" r:id="rId51"/>
    <p:sldId id="662" r:id="rId52"/>
    <p:sldId id="663" r:id="rId53"/>
    <p:sldId id="664" r:id="rId54"/>
    <p:sldId id="665" r:id="rId55"/>
    <p:sldId id="666" r:id="rId56"/>
    <p:sldId id="667" r:id="rId57"/>
    <p:sldId id="619" r:id="rId58"/>
    <p:sldId id="618" r:id="rId59"/>
    <p:sldId id="529" r:id="rId60"/>
    <p:sldId id="528" r:id="rId61"/>
    <p:sldId id="532" r:id="rId62"/>
    <p:sldId id="530" r:id="rId63"/>
    <p:sldId id="531" r:id="rId64"/>
    <p:sldId id="533" r:id="rId65"/>
    <p:sldId id="540" r:id="rId66"/>
    <p:sldId id="535" r:id="rId67"/>
    <p:sldId id="534" r:id="rId68"/>
    <p:sldId id="536" r:id="rId69"/>
    <p:sldId id="537" r:id="rId70"/>
    <p:sldId id="542" r:id="rId71"/>
    <p:sldId id="539" r:id="rId72"/>
    <p:sldId id="538" r:id="rId73"/>
    <p:sldId id="541" r:id="rId74"/>
    <p:sldId id="543" r:id="rId75"/>
    <p:sldId id="544" r:id="rId76"/>
    <p:sldId id="545" r:id="rId77"/>
    <p:sldId id="546" r:id="rId78"/>
    <p:sldId id="547" r:id="rId79"/>
    <p:sldId id="548" r:id="rId80"/>
    <p:sldId id="549" r:id="rId81"/>
    <p:sldId id="550" r:id="rId82"/>
    <p:sldId id="621" r:id="rId83"/>
    <p:sldId id="620" r:id="rId84"/>
    <p:sldId id="580" r:id="rId85"/>
    <p:sldId id="560" r:id="rId86"/>
    <p:sldId id="563" r:id="rId87"/>
    <p:sldId id="562" r:id="rId88"/>
    <p:sldId id="564" r:id="rId89"/>
    <p:sldId id="582" r:id="rId90"/>
    <p:sldId id="583" r:id="rId91"/>
    <p:sldId id="581" r:id="rId92"/>
    <p:sldId id="585" r:id="rId93"/>
    <p:sldId id="584" r:id="rId94"/>
    <p:sldId id="592" r:id="rId95"/>
    <p:sldId id="623" r:id="rId96"/>
    <p:sldId id="622" r:id="rId97"/>
    <p:sldId id="593" r:id="rId98"/>
    <p:sldId id="591" r:id="rId99"/>
    <p:sldId id="590" r:id="rId100"/>
    <p:sldId id="635" r:id="rId101"/>
    <p:sldId id="634" r:id="rId102"/>
    <p:sldId id="633" r:id="rId103"/>
    <p:sldId id="637" r:id="rId104"/>
    <p:sldId id="636" r:id="rId105"/>
    <p:sldId id="639" r:id="rId106"/>
    <p:sldId id="640" r:id="rId107"/>
    <p:sldId id="638" r:id="rId108"/>
    <p:sldId id="642" r:id="rId109"/>
    <p:sldId id="641" r:id="rId110"/>
    <p:sldId id="646" r:id="rId111"/>
    <p:sldId id="645" r:id="rId112"/>
    <p:sldId id="647" r:id="rId113"/>
    <p:sldId id="643" r:id="rId114"/>
    <p:sldId id="644" r:id="rId115"/>
    <p:sldId id="596" r:id="rId116"/>
    <p:sldId id="597" r:id="rId117"/>
    <p:sldId id="599" r:id="rId118"/>
    <p:sldId id="598" r:id="rId119"/>
    <p:sldId id="601" r:id="rId120"/>
    <p:sldId id="600" r:id="rId121"/>
    <p:sldId id="602" r:id="rId122"/>
    <p:sldId id="603" r:id="rId123"/>
    <p:sldId id="605" r:id="rId124"/>
    <p:sldId id="604" r:id="rId125"/>
    <p:sldId id="607" r:id="rId126"/>
    <p:sldId id="606" r:id="rId127"/>
    <p:sldId id="608" r:id="rId128"/>
    <p:sldId id="589" r:id="rId129"/>
    <p:sldId id="624" r:id="rId130"/>
    <p:sldId id="625" r:id="rId131"/>
    <p:sldId id="594" r:id="rId132"/>
    <p:sldId id="648" r:id="rId133"/>
    <p:sldId id="655" r:id="rId134"/>
    <p:sldId id="656" r:id="rId135"/>
    <p:sldId id="650" r:id="rId136"/>
    <p:sldId id="609" r:id="rId137"/>
    <p:sldId id="652" r:id="rId138"/>
    <p:sldId id="653" r:id="rId139"/>
    <p:sldId id="657" r:id="rId140"/>
    <p:sldId id="595" r:id="rId141"/>
    <p:sldId id="586" r:id="rId142"/>
    <p:sldId id="587" r:id="rId143"/>
    <p:sldId id="612" r:id="rId144"/>
    <p:sldId id="611" r:id="rId145"/>
    <p:sldId id="613" r:id="rId146"/>
    <p:sldId id="505" r:id="rId147"/>
    <p:sldId id="506" r:id="rId148"/>
    <p:sldId id="629" r:id="rId149"/>
    <p:sldId id="631" r:id="rId150"/>
    <p:sldId id="630" r:id="rId151"/>
    <p:sldId id="632" r:id="rId152"/>
    <p:sldId id="627" r:id="rId153"/>
    <p:sldId id="626" r:id="rId154"/>
    <p:sldId id="610" r:id="rId155"/>
    <p:sldId id="628" r:id="rId1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249" autoAdjust="0"/>
  </p:normalViewPr>
  <p:slideViewPr>
    <p:cSldViewPr snapToGrid="0">
      <p:cViewPr varScale="1">
        <p:scale>
          <a:sx n="70" d="100"/>
          <a:sy n="70" d="100"/>
        </p:scale>
        <p:origin x="75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A0470-3A50-4E17-900C-A85A87673E54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9D1CD-B539-4EFC-B701-2421521E9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9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9D1CD-B539-4EFC-B701-2421521E98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48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the logs on the host, or in a separate, standalone container and forward to</a:t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aggregation service.</a:t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9D1CD-B539-4EFC-B701-2421521E9818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0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" y="6200424"/>
            <a:ext cx="1447800" cy="4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8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042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399" y="5135657"/>
            <a:ext cx="10367853" cy="1013867"/>
          </a:xfrm>
        </p:spPr>
        <p:txBody>
          <a:bodyPr lIns="0" rIns="0">
            <a:normAutofit/>
          </a:bodyPr>
          <a:lstStyle>
            <a:lvl1pPr marL="0" indent="0" algn="l">
              <a:buNone/>
              <a:defRPr sz="288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Copyright 2011  ParAccel, Inc.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58D5D-5C37-4AFB-A299-F2F6943FA76A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FF">
                    <a:lumMod val="95000"/>
                  </a:srgbClr>
                </a:solidFill>
              </a:rPr>
              <a:t>Confidential. Do not Distribute.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8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327" y="1394306"/>
            <a:ext cx="10468108" cy="4987897"/>
          </a:xfrm>
        </p:spPr>
        <p:txBody>
          <a:bodyPr/>
          <a:lstStyle>
            <a:lvl1pPr>
              <a:lnSpc>
                <a:spcPct val="100000"/>
              </a:lnSpc>
              <a:spcBef>
                <a:spcPts val="720"/>
              </a:spcBef>
              <a:defRPr>
                <a:latin typeface="Arial"/>
                <a:cs typeface="Arial"/>
              </a:defRPr>
            </a:lvl1pPr>
            <a:lvl2pPr marL="643890" indent="-327660">
              <a:lnSpc>
                <a:spcPct val="100000"/>
              </a:lnSpc>
              <a:spcBef>
                <a:spcPts val="360"/>
              </a:spcBef>
              <a:defRPr sz="2160">
                <a:latin typeface="Arial"/>
                <a:cs typeface="Arial"/>
              </a:defRPr>
            </a:lvl2pPr>
            <a:lvl3pPr marL="855346" indent="-211456" defTabSz="1078230">
              <a:lnSpc>
                <a:spcPct val="100000"/>
              </a:lnSpc>
              <a:spcBef>
                <a:spcPts val="720"/>
              </a:spcBef>
              <a:defRPr sz="1920">
                <a:latin typeface="Arial"/>
                <a:cs typeface="Arial"/>
              </a:defRPr>
            </a:lvl3pPr>
            <a:lvl4pPr>
              <a:lnSpc>
                <a:spcPct val="100000"/>
              </a:lnSpc>
              <a:spcBef>
                <a:spcPts val="720"/>
              </a:spcBef>
              <a:defRPr sz="1680">
                <a:latin typeface="Arial"/>
                <a:cs typeface="Arial"/>
              </a:defRPr>
            </a:lvl4pPr>
            <a:lvl5pPr>
              <a:lnSpc>
                <a:spcPct val="100000"/>
              </a:lnSpc>
              <a:spcBef>
                <a:spcPts val="720"/>
              </a:spcBef>
              <a:defRPr sz="144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Copyright 2011  ParAccel, Inc.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458D5D-5C37-4AFB-A299-F2F6943FA76A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FF">
                    <a:lumMod val="95000"/>
                  </a:srgbClr>
                </a:solidFill>
              </a:rPr>
              <a:t>Confidential. Do not Distribute.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" name="Title 16"/>
          <p:cNvSpPr>
            <a:spLocks noGrp="1"/>
          </p:cNvSpPr>
          <p:nvPr>
            <p:ph type="title"/>
          </p:nvPr>
        </p:nvSpPr>
        <p:spPr>
          <a:xfrm>
            <a:off x="865089" y="390889"/>
            <a:ext cx="8622183" cy="579353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3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Copyright 2011  ParAccel, Inc.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FF">
                    <a:lumMod val="95000"/>
                  </a:srgbClr>
                </a:solidFill>
              </a:rPr>
              <a:t>Confidential. Do not Distribute.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" name="Title 16"/>
          <p:cNvSpPr>
            <a:spLocks noGrp="1"/>
          </p:cNvSpPr>
          <p:nvPr>
            <p:ph type="title"/>
          </p:nvPr>
        </p:nvSpPr>
        <p:spPr>
          <a:xfrm>
            <a:off x="829066" y="390889"/>
            <a:ext cx="8622183" cy="5793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44900"/>
            <a:ext cx="6815667" cy="4681271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9115" y="1435109"/>
            <a:ext cx="4071580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Copyright 2011  ParAccel, Inc.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FFFFFF">
                    <a:lumMod val="95000"/>
                  </a:srgbClr>
                </a:solidFill>
              </a:rPr>
              <a:t>Confidential. Do not Distribute.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8" name="Title 16"/>
          <p:cNvSpPr>
            <a:spLocks noGrp="1"/>
          </p:cNvSpPr>
          <p:nvPr>
            <p:ph type="title"/>
          </p:nvPr>
        </p:nvSpPr>
        <p:spPr>
          <a:xfrm>
            <a:off x="829066" y="390889"/>
            <a:ext cx="8622183" cy="5793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7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Copyright 2011  ParAccel, Inc.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FFFF">
                    <a:lumMod val="95000"/>
                  </a:srgbClr>
                </a:solidFill>
              </a:rPr>
              <a:t>Confidential. Do not Distribute.</a:t>
            </a:r>
            <a:endParaRPr lang="en-US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rgbClr val="FFFFFF">
                    <a:lumMod val="95000"/>
                  </a:srgbClr>
                </a:solidFill>
              </a:rPr>
              <a:pPr/>
              <a:t>‹#›</a:t>
            </a:fld>
            <a:endParaRPr lang="en-US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7" name="Title 16"/>
          <p:cNvSpPr>
            <a:spLocks noGrp="1"/>
          </p:cNvSpPr>
          <p:nvPr>
            <p:ph type="title"/>
          </p:nvPr>
        </p:nvSpPr>
        <p:spPr>
          <a:xfrm>
            <a:off x="829066" y="390889"/>
            <a:ext cx="8622183" cy="5793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ריק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E896833-52B2-4350-9A4B-22ED1BF71F49}" type="datetime1">
              <a:rPr lang="he-IL"/>
              <a:pPr lvl="0"/>
              <a:t>א'/תמוז/תשע"ו</a:t>
            </a:fld>
            <a:endParaRPr lang="he-IL"/>
          </a:p>
        </p:txBody>
      </p:sp>
      <p:sp>
        <p:nvSpPr>
          <p:cNvPr id="3" name="מציין מיקום של כותרת תחתונה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he-IL"/>
          </a:p>
        </p:txBody>
      </p:sp>
      <p:sp>
        <p:nvSpPr>
          <p:cNvPr id="4" name="מציין מיקום של מספר שקופית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F3BB2D-5FB4-4CC3-82DC-87A9FBC81CF1}" type="slidenum">
              <a:rPr/>
              <a:pPr lvl="0"/>
              <a:t>‹#›</a:t>
            </a:fld>
            <a:fld id="{9862E4DC-0F79-433E-B5D9-67D7AE3DA854}" type="slidenum">
              <a:rPr/>
              <a:pPr lvl="0"/>
              <a:t>‹#›</a:t>
            </a:fld>
            <a:endParaRPr lang="he-IL"/>
          </a:p>
        </p:txBody>
      </p:sp>
      <p:sp>
        <p:nvSpPr>
          <p:cNvPr id="7" name="כותרת 1"/>
          <p:cNvSpPr txBox="1">
            <a:spLocks noGrp="1"/>
          </p:cNvSpPr>
          <p:nvPr>
            <p:ph type="title" hasCustomPrompt="1"/>
          </p:nvPr>
        </p:nvSpPr>
        <p:spPr>
          <a:xfrm>
            <a:off x="239349" y="274640"/>
            <a:ext cx="9025003" cy="778096"/>
          </a:xfrm>
        </p:spPr>
        <p:txBody>
          <a:bodyPr/>
          <a:lstStyle>
            <a:lvl1pPr algn="ctr">
              <a:buNone/>
              <a:defRPr lang="he-IL" sz="4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he-IL" dirty="0"/>
              <a:t>לחץ כדי לערוך סגנון כותרת </a:t>
            </a:r>
          </a:p>
        </p:txBody>
      </p:sp>
      <p:sp>
        <p:nvSpPr>
          <p:cNvPr id="11" name="כותרת משנה 2"/>
          <p:cNvSpPr txBox="1">
            <a:spLocks noGrp="1"/>
          </p:cNvSpPr>
          <p:nvPr>
            <p:ph idx="1"/>
          </p:nvPr>
        </p:nvSpPr>
        <p:spPr>
          <a:xfrm>
            <a:off x="335360" y="1340768"/>
            <a:ext cx="11425269" cy="496855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4997" rIns="90004" bIns="44997" anchor="t" anchorCtr="0" compatLnSpc="1"/>
          <a:lstStyle/>
          <a:p>
            <a:pPr lvl="0"/>
            <a:r>
              <a:rPr lang="he-IL" dirty="0"/>
              <a:t>Clic</a:t>
            </a:r>
            <a:r>
              <a:rPr lang="he-IL" dirty="0" err="1"/>
              <a:t>k to </a:t>
            </a:r>
            <a:r>
              <a:rPr lang="he-IL" dirty="0"/>
              <a:t>edi</a:t>
            </a:r>
            <a:r>
              <a:rPr lang="he-IL" dirty="0" err="1"/>
              <a:t>t th</a:t>
            </a:r>
            <a:r>
              <a:rPr lang="he-IL" dirty="0"/>
              <a:t>e</a:t>
            </a:r>
            <a:r>
              <a:rPr lang="he-IL" dirty="0" err="1"/>
              <a:t> ou</a:t>
            </a:r>
            <a:r>
              <a:rPr lang="he-IL" dirty="0"/>
              <a:t>tlin</a:t>
            </a:r>
            <a:r>
              <a:rPr lang="he-IL" dirty="0" err="1"/>
              <a:t>e tex</a:t>
            </a:r>
            <a:r>
              <a:rPr lang="he-IL" dirty="0"/>
              <a:t>t</a:t>
            </a:r>
            <a:r>
              <a:rPr lang="he-IL" dirty="0" err="1"/>
              <a:t> format</a:t>
            </a:r>
            <a:endParaRPr lang="he-IL" dirty="0"/>
          </a:p>
          <a:p>
            <a:pPr lvl="1"/>
            <a:r>
              <a:rPr lang="he-IL" dirty="0"/>
              <a:t>Secon</a:t>
            </a:r>
            <a:r>
              <a:rPr lang="he-IL" dirty="0" err="1"/>
              <a:t>d Outl</a:t>
            </a:r>
            <a:r>
              <a:rPr lang="he-IL" dirty="0"/>
              <a:t>in</a:t>
            </a:r>
            <a:r>
              <a:rPr lang="he-IL" dirty="0" err="1"/>
              <a:t>e Level</a:t>
            </a:r>
            <a:endParaRPr lang="he-IL" dirty="0"/>
          </a:p>
          <a:p>
            <a:pPr lvl="2"/>
            <a:r>
              <a:rPr lang="he-IL" dirty="0"/>
              <a:t>Thir</a:t>
            </a:r>
            <a:r>
              <a:rPr lang="he-IL" dirty="0" err="1"/>
              <a:t>d Out</a:t>
            </a:r>
            <a:r>
              <a:rPr lang="he-IL" dirty="0"/>
              <a:t>lin</a:t>
            </a:r>
            <a:r>
              <a:rPr lang="he-IL" dirty="0" err="1"/>
              <a:t>e Level</a:t>
            </a:r>
            <a:endParaRPr lang="he-IL" dirty="0"/>
          </a:p>
          <a:p>
            <a:pPr lvl="3"/>
            <a:r>
              <a:rPr lang="he-IL" dirty="0"/>
              <a:t>Fourt</a:t>
            </a:r>
            <a:r>
              <a:rPr lang="he-IL" dirty="0" err="1"/>
              <a:t>h Outl</a:t>
            </a:r>
            <a:r>
              <a:rPr lang="he-IL" dirty="0"/>
              <a:t>in</a:t>
            </a:r>
            <a:r>
              <a:rPr lang="he-IL" dirty="0" err="1"/>
              <a:t>e Level</a:t>
            </a:r>
            <a:endParaRPr lang="he-IL" dirty="0"/>
          </a:p>
          <a:p>
            <a:pPr lvl="4"/>
            <a:r>
              <a:rPr lang="he-IL" dirty="0"/>
              <a:t>Fift</a:t>
            </a:r>
            <a:r>
              <a:rPr lang="he-IL" dirty="0" err="1"/>
              <a:t>h Out</a:t>
            </a:r>
            <a:r>
              <a:rPr lang="he-IL" dirty="0"/>
              <a:t>lin</a:t>
            </a:r>
            <a:r>
              <a:rPr lang="he-IL" dirty="0" err="1"/>
              <a:t>e Level</a:t>
            </a:r>
            <a:endParaRPr lang="he-IL" dirty="0"/>
          </a:p>
          <a:p>
            <a:pPr lvl="5"/>
            <a:r>
              <a:rPr lang="he-IL" dirty="0"/>
              <a:t>Sixt</a:t>
            </a:r>
            <a:r>
              <a:rPr lang="he-IL" dirty="0" err="1"/>
              <a:t>h Out</a:t>
            </a:r>
            <a:r>
              <a:rPr lang="he-IL" dirty="0"/>
              <a:t>lin</a:t>
            </a:r>
            <a:r>
              <a:rPr lang="he-IL" dirty="0" err="1"/>
              <a:t>e Level</a:t>
            </a:r>
            <a:endParaRPr lang="he-IL" dirty="0"/>
          </a:p>
          <a:p>
            <a:pPr lvl="6"/>
            <a:r>
              <a:rPr lang="he-IL" dirty="0"/>
              <a:t>Sevent</a:t>
            </a:r>
            <a:r>
              <a:rPr lang="he-IL" dirty="0" err="1"/>
              <a:t>h Outli</a:t>
            </a:r>
            <a:r>
              <a:rPr lang="he-IL" dirty="0"/>
              <a:t>n</a:t>
            </a:r>
            <a:r>
              <a:rPr lang="he-IL" dirty="0" err="1"/>
              <a:t>e Level</a:t>
            </a:r>
            <a:endParaRPr lang="he-IL" dirty="0"/>
          </a:p>
          <a:p>
            <a:pPr lvl="7"/>
            <a:r>
              <a:rPr lang="he-IL" dirty="0"/>
              <a:t>Eight</a:t>
            </a:r>
            <a:r>
              <a:rPr lang="he-IL" dirty="0" err="1"/>
              <a:t>h Outl</a:t>
            </a:r>
            <a:r>
              <a:rPr lang="he-IL" dirty="0"/>
              <a:t>in</a:t>
            </a:r>
            <a:r>
              <a:rPr lang="he-IL" dirty="0" err="1"/>
              <a:t>e Level</a:t>
            </a:r>
            <a:endParaRPr lang="he-IL" dirty="0"/>
          </a:p>
          <a:p>
            <a:pPr lvl="0"/>
            <a:r>
              <a:rPr lang="he-IL" dirty="0"/>
              <a:t>Nint</a:t>
            </a:r>
            <a:r>
              <a:rPr lang="he-IL" dirty="0" err="1"/>
              <a:t>h Out</a:t>
            </a:r>
            <a:r>
              <a:rPr lang="he-IL" dirty="0"/>
              <a:t>lin</a:t>
            </a:r>
            <a:r>
              <a:rPr lang="he-IL" dirty="0" err="1"/>
              <a:t>e Le</a:t>
            </a:r>
            <a:r>
              <a:rPr lang="he-IL" dirty="0"/>
              <a:t>velלחץ כדי לערוך סגנון כותרת משנה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36876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3068960"/>
            <a:ext cx="10945216" cy="12241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9905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38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71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2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1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5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6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1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92" y="73892"/>
            <a:ext cx="6716252" cy="671625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6F0E4-C7C5-4446-BADE-98C8B8563CD1}" type="datetimeFigureOut">
              <a:rPr lang="en-US" smtClean="0"/>
              <a:t>7/7/2016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1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4CF582E-98B5-4670-9305-700E3327494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1" y="6200424"/>
            <a:ext cx="1447800" cy="47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6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61" r:id="rId12"/>
    <p:sldLayoutId id="2147483662" r:id="rId13"/>
    <p:sldLayoutId id="2147483663" r:id="rId14"/>
    <p:sldLayoutId id="2147483666" r:id="rId15"/>
    <p:sldLayoutId id="2147483668" r:id="rId16"/>
    <p:sldLayoutId id="2147483682" r:id="rId17"/>
    <p:sldLayoutId id="2147483683" r:id="rId1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4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47.jpeg"/><Relationship Id="rId10" Type="http://schemas.openxmlformats.org/officeDocument/2006/relationships/image" Target="../media/image27.png"/><Relationship Id="rId4" Type="http://schemas.openxmlformats.org/officeDocument/2006/relationships/image" Target="../media/image46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swarm/networking/" TargetMode="External"/><Relationship Id="rId2" Type="http://schemas.openxmlformats.org/officeDocument/2006/relationships/hyperlink" Target="https://docs.docker.com/engine/userguide/networking/get-started-overlay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cli/" TargetMode="External"/><Relationship Id="rId2" Type="http://schemas.openxmlformats.org/officeDocument/2006/relationships/hyperlink" Target="https://docs.docker.com/engine/reference/ru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4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dirty="0" smtClean="0"/>
              <a:t>Docker containers hands-on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Course 3563</a:t>
            </a:r>
          </a:p>
          <a:p>
            <a:r>
              <a:rPr lang="en-US" dirty="0" err="1" smtClean="0"/>
              <a:t>Oded</a:t>
            </a:r>
            <a:r>
              <a:rPr lang="en-US" dirty="0" smtClean="0"/>
              <a:t> Nissan - oded@midlink.co.il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43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74" y="1240729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554" y="1242151"/>
            <a:ext cx="1086049" cy="89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522" y="1112922"/>
            <a:ext cx="1064026" cy="118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671" y="110037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49" y="1098782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987" y="5642149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889" y="5543523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34" y="5185990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07" y="5841975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715" y="5582002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35" y="5615021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697" y="5642149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5634" y="1104690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Goods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methods for transporting/storing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10428010" y="1708754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I worry about how goods interact (e.g. coffee beans next to spices)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0322092" y="4616548"/>
            <a:ext cx="218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transport quickly and smoothly</a:t>
            </a:r>
          </a:p>
          <a:p>
            <a:pPr algn="ctr"/>
            <a:r>
              <a:rPr lang="en-US" dirty="0" smtClean="0"/>
              <a:t>(e.g. from boat to train to truck)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Solution: Intermodal Shipping Container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rot="18900000" flipV="1">
            <a:off x="6671416" y="2512557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700000" flipV="1">
            <a:off x="3612175" y="2561074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323245" y="3713888"/>
            <a:ext cx="3400803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…in between, can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be loaded and unloaded, stacked, transported efficiently over long distances, and transferred from one mode of transport to </a:t>
            </a: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another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19151" y="2367640"/>
            <a:ext cx="3067050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 standard container that is loaded with virtually any goods, and stays sealed until it reaches final delivery.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2700000">
            <a:off x="6367004" y="503950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900000">
            <a:off x="3797638" y="5089299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4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network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6912"/>
            <a:ext cx="10319036" cy="411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65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container running on the host network shares </a:t>
            </a:r>
            <a:r>
              <a:rPr lang="en-US" sz="2400" dirty="0"/>
              <a:t>the networking namespace of the </a:t>
            </a:r>
            <a:r>
              <a:rPr lang="en-US" sz="2400" dirty="0" err="1" smtClean="0"/>
              <a:t>host,fully</a:t>
            </a:r>
            <a:r>
              <a:rPr lang="en-US" sz="2400" dirty="0" smtClean="0"/>
              <a:t> </a:t>
            </a:r>
            <a:r>
              <a:rPr lang="en-US" sz="2400" dirty="0"/>
              <a:t>exposing it to the public network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This means the container has to share the </a:t>
            </a:r>
            <a:r>
              <a:rPr lang="en-US" sz="2400" dirty="0" smtClean="0"/>
              <a:t>IP address </a:t>
            </a:r>
            <a:r>
              <a:rPr lang="en-US" sz="2400" dirty="0"/>
              <a:t>of the host, but also cuts out all of the plumbing of the bridge network, </a:t>
            </a:r>
            <a:r>
              <a:rPr lang="en-US" sz="2400" dirty="0" smtClean="0"/>
              <a:t>meaning </a:t>
            </a:r>
            <a:r>
              <a:rPr lang="en-US" sz="2400" dirty="0"/>
              <a:t>it is as fast as normal host networking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However if we have more than one container running on the host there will be conflicts, unless we configure services on different ports.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028823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Uses the networking namespace from another container. This can be very useful </a:t>
            </a:r>
            <a:r>
              <a:rPr lang="en-US" sz="2400" dirty="0" smtClean="0"/>
              <a:t>in certain situations. 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allows the </a:t>
            </a:r>
            <a:r>
              <a:rPr lang="en-US" sz="2400" dirty="0" smtClean="0"/>
              <a:t>creation and </a:t>
            </a:r>
            <a:r>
              <a:rPr lang="en-US" sz="2400" dirty="0"/>
              <a:t>easy reuse of efficient network stacks specialized to a given scenario or datacenter architecture.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disadvantage is that all containers sharing a network stack</a:t>
            </a:r>
            <a:br>
              <a:rPr lang="en-US" sz="2400" dirty="0"/>
            </a:br>
            <a:r>
              <a:rPr lang="en-US" sz="2400" dirty="0"/>
              <a:t>will need to use the same IP address, etc.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032179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None network	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</a:t>
            </a:r>
            <a:r>
              <a:rPr lang="en-US" sz="2400" dirty="0" smtClean="0"/>
              <a:t>urns </a:t>
            </a:r>
            <a:r>
              <a:rPr lang="en-US" sz="2400" dirty="0"/>
              <a:t>off networking completely for a container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can be </a:t>
            </a:r>
            <a:r>
              <a:rPr lang="en-US" sz="2400" dirty="0" smtClean="0"/>
              <a:t>useful for </a:t>
            </a:r>
            <a:r>
              <a:rPr lang="en-US" sz="2400" dirty="0"/>
              <a:t>containers that don’t need any network, such as a compiler container that </a:t>
            </a:r>
            <a:r>
              <a:rPr lang="en-US" sz="2400" dirty="0" smtClean="0"/>
              <a:t>writes its </a:t>
            </a:r>
            <a:r>
              <a:rPr lang="en-US" sz="2400" dirty="0"/>
              <a:t>output to a volume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none networking mode can also be useful when you need to set up your </a:t>
            </a:r>
            <a:r>
              <a:rPr lang="en-US" sz="2400" dirty="0" smtClean="0"/>
              <a:t>own networking </a:t>
            </a:r>
            <a:r>
              <a:rPr lang="en-US" sz="2400" dirty="0"/>
              <a:t>from scratch.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177755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093976"/>
            <a:ext cx="10058400" cy="4050792"/>
          </a:xfrm>
        </p:spPr>
        <p:txBody>
          <a:bodyPr/>
          <a:lstStyle/>
          <a:p>
            <a:r>
              <a:rPr lang="en-US" sz="2400" dirty="0" smtClean="0"/>
              <a:t>Use the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network ls command to display the available networks:</a:t>
            </a:r>
          </a:p>
          <a:p>
            <a:pPr marL="0" indent="0">
              <a:buNone/>
            </a:pP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62286"/>
            <a:ext cx="10819053" cy="173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3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92795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network inspect command displays information about a network: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he-I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571751"/>
            <a:ext cx="9117140" cy="3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4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bridge network represents the docker0 network present in all Docker installations. </a:t>
            </a:r>
            <a:endParaRPr lang="en-US" sz="2400" dirty="0" smtClean="0"/>
          </a:p>
          <a:p>
            <a:r>
              <a:rPr lang="en-US" sz="2400" dirty="0" smtClean="0"/>
              <a:t>Unless </a:t>
            </a:r>
            <a:r>
              <a:rPr lang="en-US" sz="2400" dirty="0"/>
              <a:t>you specify otherwise with the </a:t>
            </a:r>
            <a:r>
              <a:rPr lang="en-US" sz="2400" dirty="0" err="1"/>
              <a:t>docker</a:t>
            </a:r>
            <a:r>
              <a:rPr lang="en-US" sz="2400" dirty="0"/>
              <a:t> run --net=&lt;NETWORK&gt; option, the Docker daemon connects containers to this network by default.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394233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defined networks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 smtClean="0"/>
              <a:t>We can create a custom network and assign specific containers to that private network.</a:t>
            </a:r>
          </a:p>
          <a:p>
            <a:r>
              <a:rPr lang="en-US" sz="2400" dirty="0" smtClean="0"/>
              <a:t>To create a custom network we specify the network driver and network name:</a:t>
            </a:r>
          </a:p>
          <a:p>
            <a:pPr marL="0" indent="0">
              <a:buNone/>
            </a:pPr>
            <a:r>
              <a:rPr lang="en-US" sz="2400" b="1" i="1" dirty="0" smtClean="0"/>
              <a:t>$ </a:t>
            </a:r>
            <a:r>
              <a:rPr lang="en-US" sz="2400" b="1" i="1" dirty="0" err="1" smtClean="0"/>
              <a:t>docker</a:t>
            </a:r>
            <a:r>
              <a:rPr lang="en-US" sz="2400" b="1" i="1" dirty="0" smtClean="0"/>
              <a:t> </a:t>
            </a:r>
            <a:r>
              <a:rPr lang="en-US" sz="2400" b="1" i="1" dirty="0"/>
              <a:t>network create --driver bridge </a:t>
            </a:r>
            <a:r>
              <a:rPr lang="en-US" sz="2400" b="1" i="1" dirty="0" err="1" smtClean="0"/>
              <a:t>isolated_nw</a:t>
            </a:r>
            <a:endParaRPr lang="en-US" sz="2400" b="1" i="1" dirty="0" smtClean="0"/>
          </a:p>
          <a:p>
            <a:r>
              <a:rPr lang="en-US" sz="2400" dirty="0"/>
              <a:t>The containers you launch into this network must reside on the same Docker host. </a:t>
            </a:r>
            <a:endParaRPr lang="en-US" sz="2400" dirty="0" smtClean="0"/>
          </a:p>
          <a:p>
            <a:r>
              <a:rPr lang="en-US" sz="2400" dirty="0" smtClean="0"/>
              <a:t>Each </a:t>
            </a:r>
            <a:r>
              <a:rPr lang="en-US" sz="2400" dirty="0"/>
              <a:t>container in the network can immediately communicate with other containers in the network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Though, the network itself isolates the containers from external networks.</a:t>
            </a:r>
            <a:endParaRPr lang="en-US" sz="2400" b="1" i="1" dirty="0" smtClean="0"/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6950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defined networks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48" y="1893951"/>
            <a:ext cx="6831140" cy="440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778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defined networks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093976"/>
            <a:ext cx="5472113" cy="47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1215987" y="1436467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166572" y="1465460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3439159" y="146140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454815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885185" y="1380490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1482507" y="6236647"/>
            <a:ext cx="123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282024" y="6252315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6362319" y="6267831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9282901" y="6227122"/>
            <a:ext cx="153224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463240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Docker is a shipping container for code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713871" y="2254138"/>
            <a:ext cx="218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Stacks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612342" y="4765538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Multiplicity of hardware environments</a:t>
            </a:r>
            <a:endParaRPr lang="en-US" dirty="0"/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7778122" y="6236647"/>
            <a:ext cx="15799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744" y="5533285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4341997" y="6252315"/>
            <a:ext cx="1815106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181" y="5674854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888" y="5717006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949" y="5560007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0744" y="5395070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115" y="5460050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Freeform 62"/>
          <p:cNvSpPr/>
          <p:nvPr/>
        </p:nvSpPr>
        <p:spPr>
          <a:xfrm>
            <a:off x="6763221" y="1507961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177802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1" name="Freeform 70"/>
          <p:cNvSpPr/>
          <p:nvPr/>
        </p:nvSpPr>
        <p:spPr>
          <a:xfrm>
            <a:off x="928535" y="13719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003559" y="15070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854084" y="15070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3151706" y="143151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3002231" y="143151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3076682" y="156654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61578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1036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453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404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404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53983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67486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6748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4685438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4834913" y="144443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4760462" y="157946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4610987" y="157946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services and apps interact appropriately?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551835" y="5157856"/>
            <a:ext cx="218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 I migrate smoothly and quickly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18526" y="3032185"/>
            <a:ext cx="3735397" cy="176060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7667625" y="4211127"/>
            <a:ext cx="3460738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…that  can be manipulated using standard operations and run consistently on virtually any hardware platform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7725" y="2585129"/>
            <a:ext cx="3004199" cy="1077218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An engine that enables any payload to be encapsulated as a lightweight, portable, self-sufficient  container…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rot="18900000">
            <a:off x="6073506" y="2328448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2700000">
            <a:off x="3203387" y="2332120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 descr="C:\Users\ju\Desktop\docker-contain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6103" y="2999047"/>
            <a:ext cx="3762375" cy="1781175"/>
          </a:xfrm>
          <a:prstGeom prst="rect">
            <a:avLst/>
          </a:prstGeom>
          <a:noFill/>
        </p:spPr>
      </p:pic>
      <p:cxnSp>
        <p:nvCxnSpPr>
          <p:cNvPr id="114" name="Straight Arrow Connector 113"/>
          <p:cNvCxnSpPr/>
          <p:nvPr/>
        </p:nvCxnSpPr>
        <p:spPr>
          <a:xfrm rot="18900000">
            <a:off x="3098710" y="5083086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2700000">
            <a:off x="6096169" y="4919983"/>
            <a:ext cx="1511642" cy="2519"/>
          </a:xfrm>
          <a:prstGeom prst="straightConnector1">
            <a:avLst/>
          </a:prstGeom>
          <a:ln w="69850"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10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overlay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Docker’s overlay network driver supports multi-host networking natively out-of-the-box.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overlay network requires a valid key-value store service. Currently, Docker’s </a:t>
            </a:r>
            <a:r>
              <a:rPr lang="en-US" sz="2400" dirty="0" err="1"/>
              <a:t>libkv</a:t>
            </a:r>
            <a:r>
              <a:rPr lang="en-US" sz="2400" dirty="0"/>
              <a:t> supports Consul, </a:t>
            </a:r>
            <a:r>
              <a:rPr lang="en-US" sz="2400" dirty="0" err="1"/>
              <a:t>Etcd</a:t>
            </a:r>
            <a:r>
              <a:rPr lang="en-US" sz="2400" dirty="0"/>
              <a:t>, and </a:t>
            </a:r>
            <a:r>
              <a:rPr lang="en-US" sz="2400" dirty="0" err="1" smtClean="0"/>
              <a:t>ZooKeeper</a:t>
            </a:r>
            <a:endParaRPr lang="en-US" sz="2400" dirty="0" smtClean="0"/>
          </a:p>
          <a:p>
            <a:r>
              <a:rPr lang="en-US" sz="2400" dirty="0"/>
              <a:t>Before creating a network you must install and configure your chosen key-value store service. The Docker hosts that you intend to network and the service must be able to communicate.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7070939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overlay network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47" y="1965387"/>
            <a:ext cx="5659565" cy="40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857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</a:t>
            </a:r>
            <a:r>
              <a:rPr lang="en-US" dirty="0" err="1" smtClean="0"/>
              <a:t>netwoking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Setting up a multi-host network - </a:t>
            </a:r>
            <a:r>
              <a:rPr lang="en-US" sz="2400" dirty="0" smtClean="0">
                <a:hlinkClick r:id="rId2"/>
              </a:rPr>
              <a:t>https://docs.docker.com/engine/userguide/networking/get-started-overlay/</a:t>
            </a:r>
            <a:endParaRPr lang="en-US" sz="2400" dirty="0" smtClean="0"/>
          </a:p>
          <a:p>
            <a:r>
              <a:rPr lang="en-US" sz="2400" dirty="0" smtClean="0"/>
              <a:t>Swarm and container networks - </a:t>
            </a:r>
            <a:r>
              <a:rPr lang="en-US" sz="2400" dirty="0" smtClean="0">
                <a:hlinkClick r:id="rId3"/>
              </a:rPr>
              <a:t>https://docs.docker.com/swarm/networking/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7435067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Docker networking</a:t>
            </a:r>
          </a:p>
          <a:p>
            <a:r>
              <a:rPr lang="en-US" sz="2400" dirty="0" smtClean="0"/>
              <a:t>User defined networks</a:t>
            </a:r>
          </a:p>
          <a:p>
            <a:r>
              <a:rPr lang="en-US" sz="2400" smtClean="0"/>
              <a:t>Multi-host networks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167801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325697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Logging and monitoring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389738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</a:t>
            </a:r>
            <a:r>
              <a:rPr lang="fr-FR" sz="2400" dirty="0" err="1"/>
              <a:t>simplest</a:t>
            </a:r>
            <a:r>
              <a:rPr lang="fr-FR" sz="2400" dirty="0"/>
              <a:t> to </a:t>
            </a:r>
            <a:r>
              <a:rPr lang="fr-FR" sz="2400" dirty="0" err="1"/>
              <a:t>begin</a:t>
            </a:r>
            <a:r>
              <a:rPr lang="fr-FR" sz="2400" dirty="0"/>
              <a:t> by </a:t>
            </a:r>
            <a:r>
              <a:rPr lang="fr-FR" sz="2400" dirty="0" err="1"/>
              <a:t>describing</a:t>
            </a:r>
            <a:r>
              <a:rPr lang="fr-FR" sz="2400" dirty="0"/>
              <a:t> </a:t>
            </a:r>
            <a:r>
              <a:rPr lang="fr-FR" sz="2400" dirty="0" err="1"/>
              <a:t>what</a:t>
            </a:r>
            <a:r>
              <a:rPr lang="fr-FR" sz="2400" dirty="0"/>
              <a:t> docker </a:t>
            </a:r>
            <a:r>
              <a:rPr lang="fr-FR" sz="2400" dirty="0" err="1"/>
              <a:t>provides</a:t>
            </a:r>
            <a:r>
              <a:rPr lang="fr-FR" sz="2400" dirty="0"/>
              <a:t> out of the box. If </a:t>
            </a:r>
            <a:r>
              <a:rPr lang="fr-FR" sz="2400" dirty="0" err="1"/>
              <a:t>you</a:t>
            </a:r>
            <a:r>
              <a:rPr lang="fr-FR" sz="2400" dirty="0"/>
              <a:t> </a:t>
            </a:r>
            <a:r>
              <a:rPr lang="fr-FR" sz="2400" dirty="0" err="1" smtClean="0"/>
              <a:t>don’t</a:t>
            </a:r>
            <a:r>
              <a:rPr lang="fr-FR" sz="2400" dirty="0" smtClean="0"/>
              <a:t> </a:t>
            </a:r>
            <a:r>
              <a:rPr lang="fr-FR" sz="2400" dirty="0" err="1" smtClean="0"/>
              <a:t>specify</a:t>
            </a:r>
            <a:r>
              <a:rPr lang="fr-FR" sz="2400" dirty="0" smtClean="0"/>
              <a:t> </a:t>
            </a:r>
            <a:r>
              <a:rPr lang="fr-FR" sz="2400" dirty="0" err="1"/>
              <a:t>any</a:t>
            </a:r>
            <a:r>
              <a:rPr lang="fr-FR" sz="2400" dirty="0"/>
              <a:t> arguments </a:t>
            </a:r>
            <a:r>
              <a:rPr lang="fr-FR" sz="2400" dirty="0" smtClean="0"/>
              <a:t>or </a:t>
            </a:r>
            <a:r>
              <a:rPr lang="fr-FR" sz="2400" dirty="0" err="1"/>
              <a:t>install</a:t>
            </a:r>
            <a:r>
              <a:rPr lang="fr-FR" sz="2400" dirty="0"/>
              <a:t> </a:t>
            </a:r>
            <a:r>
              <a:rPr lang="fr-FR" sz="2400" dirty="0" err="1"/>
              <a:t>any</a:t>
            </a:r>
            <a:r>
              <a:rPr lang="fr-FR" sz="2400" dirty="0"/>
              <a:t> </a:t>
            </a:r>
            <a:r>
              <a:rPr lang="fr-FR" sz="2400" dirty="0" err="1"/>
              <a:t>logging</a:t>
            </a:r>
            <a:r>
              <a:rPr lang="fr-FR" sz="2400" dirty="0"/>
              <a:t> software, Docker </a:t>
            </a:r>
            <a:r>
              <a:rPr lang="fr-FR" sz="2400" dirty="0" err="1"/>
              <a:t>will</a:t>
            </a:r>
            <a:r>
              <a:rPr lang="fr-FR" sz="2400" dirty="0"/>
              <a:t> log </a:t>
            </a:r>
            <a:r>
              <a:rPr lang="fr-FR" sz="2400" dirty="0" err="1"/>
              <a:t>everything</a:t>
            </a:r>
            <a:r>
              <a:rPr lang="fr-FR" sz="2400" dirty="0"/>
              <a:t> </a:t>
            </a:r>
            <a:r>
              <a:rPr lang="fr-FR" sz="2400" dirty="0" smtClean="0"/>
              <a:t>sent to </a:t>
            </a:r>
            <a:r>
              <a:rPr lang="fr-FR" sz="2400" dirty="0"/>
              <a:t>STDOUT and STDERR</a:t>
            </a:r>
            <a:r>
              <a:rPr lang="fr-FR" sz="2400" dirty="0" smtClean="0"/>
              <a:t>.</a:t>
            </a:r>
          </a:p>
          <a:p>
            <a:r>
              <a:rPr lang="fr-FR" sz="2400" dirty="0" smtClean="0"/>
              <a:t> </a:t>
            </a:r>
            <a:r>
              <a:rPr lang="fr-FR" sz="2400" dirty="0"/>
              <a:t>The logs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then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retrieved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docker logs </a:t>
            </a:r>
            <a:r>
              <a:rPr lang="fr-FR" sz="2400" dirty="0" smtClean="0"/>
              <a:t>command</a:t>
            </a:r>
            <a:r>
              <a:rPr lang="fr-FR" sz="2400" dirty="0"/>
              <a:t>. For </a:t>
            </a:r>
            <a:r>
              <a:rPr lang="fr-FR" sz="2400" dirty="0" err="1"/>
              <a:t>example</a:t>
            </a:r>
            <a:r>
              <a:rPr lang="fr-FR" sz="2400" dirty="0"/>
              <a:t>:</a:t>
            </a:r>
            <a:br>
              <a:rPr lang="fr-FR" sz="2400" dirty="0"/>
            </a:br>
            <a:r>
              <a:rPr lang="fr-FR" sz="2400" i="1" dirty="0"/>
              <a:t>$ </a:t>
            </a:r>
            <a:r>
              <a:rPr lang="fr-FR" sz="2400" b="1" i="1" dirty="0"/>
              <a:t>docker </a:t>
            </a:r>
            <a:r>
              <a:rPr lang="fr-FR" sz="2400" b="1" i="1" dirty="0" err="1"/>
              <a:t>run</a:t>
            </a:r>
            <a:r>
              <a:rPr lang="fr-FR" sz="2400" b="1" i="1" dirty="0"/>
              <a:t> --</a:t>
            </a:r>
            <a:r>
              <a:rPr lang="fr-FR" sz="2400" b="1" i="1" dirty="0" err="1"/>
              <a:t>name</a:t>
            </a:r>
            <a:r>
              <a:rPr lang="fr-FR" sz="2400" b="1" i="1" dirty="0"/>
              <a:t> </a:t>
            </a:r>
            <a:r>
              <a:rPr lang="fr-FR" sz="2400" b="1" i="1" dirty="0" err="1"/>
              <a:t>logtest</a:t>
            </a:r>
            <a:r>
              <a:rPr lang="fr-FR" sz="2400" b="1" i="1" dirty="0"/>
              <a:t> </a:t>
            </a:r>
            <a:r>
              <a:rPr lang="fr-FR" sz="2400" b="1" i="1" dirty="0" err="1"/>
              <a:t>debian</a:t>
            </a:r>
            <a:r>
              <a:rPr lang="fr-FR" sz="2400" b="1" i="1" dirty="0"/>
              <a:t> sh -c '</a:t>
            </a:r>
            <a:r>
              <a:rPr lang="fr-FR" sz="2400" b="1" i="1" dirty="0" err="1"/>
              <a:t>echo</a:t>
            </a:r>
            <a:r>
              <a:rPr lang="fr-FR" sz="2400" b="1" i="1" dirty="0"/>
              <a:t> "</a:t>
            </a:r>
            <a:r>
              <a:rPr lang="fr-FR" sz="2400" b="1" i="1" dirty="0" err="1"/>
              <a:t>stdout</a:t>
            </a:r>
            <a:r>
              <a:rPr lang="fr-FR" sz="2400" b="1" i="1" dirty="0"/>
              <a:t>"; </a:t>
            </a:r>
            <a:r>
              <a:rPr lang="fr-FR" sz="2400" b="1" i="1" dirty="0" err="1"/>
              <a:t>echo</a:t>
            </a:r>
            <a:r>
              <a:rPr lang="fr-FR" sz="2400" b="1" i="1" dirty="0"/>
              <a:t> "</a:t>
            </a:r>
            <a:r>
              <a:rPr lang="fr-FR" sz="2400" b="1" i="1" dirty="0" err="1"/>
              <a:t>stderr</a:t>
            </a:r>
            <a:r>
              <a:rPr lang="fr-FR" sz="2400" b="1" i="1" dirty="0"/>
              <a:t>" &gt;&gt;2'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 smtClean="0"/>
              <a:t>$ </a:t>
            </a:r>
            <a:r>
              <a:rPr lang="fr-FR" sz="2400" b="1" i="1" dirty="0"/>
              <a:t>docker logs </a:t>
            </a:r>
            <a:r>
              <a:rPr lang="fr-FR" sz="2400" b="1" i="1" dirty="0" err="1" smtClean="0"/>
              <a:t>logtest</a:t>
            </a:r>
            <a:endParaRPr lang="fr-FR" sz="2400" b="1" i="1" dirty="0" smtClean="0"/>
          </a:p>
          <a:p>
            <a:r>
              <a:rPr lang="en-US" sz="2400" dirty="0" smtClean="0"/>
              <a:t>We </a:t>
            </a:r>
            <a:r>
              <a:rPr lang="en-US" sz="2400" dirty="0"/>
              <a:t>can also stream the logs from a running container with -</a:t>
            </a:r>
            <a:r>
              <a:rPr lang="en-US" sz="2400" dirty="0" smtClean="0"/>
              <a:t>f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77058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There are several other logging methods available that can be started by using the </a:t>
            </a:r>
            <a:r>
              <a:rPr lang="en-US" sz="2400" dirty="0" smtClean="0"/>
              <a:t>--log-driver </a:t>
            </a:r>
            <a:r>
              <a:rPr lang="en-US" sz="2400" dirty="0"/>
              <a:t>argument to </a:t>
            </a:r>
            <a:r>
              <a:rPr lang="en-US" sz="2400" dirty="0" err="1"/>
              <a:t>docker</a:t>
            </a:r>
            <a:r>
              <a:rPr lang="en-US" sz="2400" dirty="0"/>
              <a:t> run. The default logger can be changed by </a:t>
            </a:r>
            <a:r>
              <a:rPr lang="en-US" sz="2400" dirty="0" smtClean="0"/>
              <a:t>passing the </a:t>
            </a:r>
            <a:r>
              <a:rPr lang="en-US" sz="2400" dirty="0"/>
              <a:t>--log-driver argument when starting the Docker daemon. The possible </a:t>
            </a:r>
            <a:r>
              <a:rPr lang="en-US" sz="2400" dirty="0" smtClean="0"/>
              <a:t>values for </a:t>
            </a:r>
            <a:r>
              <a:rPr lang="en-US" sz="2400" dirty="0"/>
              <a:t>the logger are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 err="1" smtClean="0"/>
              <a:t>json</a:t>
            </a:r>
            <a:r>
              <a:rPr lang="en-US" sz="2200" dirty="0" smtClean="0"/>
              <a:t>-file- The default logging we’ve just looked at.</a:t>
            </a:r>
          </a:p>
          <a:p>
            <a:pPr lvl="1"/>
            <a:r>
              <a:rPr lang="en-US" sz="2200" dirty="0" smtClean="0"/>
              <a:t>syslog -The syslog driver.</a:t>
            </a:r>
          </a:p>
          <a:p>
            <a:pPr lvl="1"/>
            <a:r>
              <a:rPr lang="en-US" sz="2200" dirty="0" err="1" smtClean="0"/>
              <a:t>journald</a:t>
            </a:r>
            <a:r>
              <a:rPr lang="en-US" sz="2200" dirty="0" smtClean="0"/>
              <a:t> -The driver for the </a:t>
            </a:r>
            <a:r>
              <a:rPr lang="en-US" sz="2200" dirty="0" err="1" smtClean="0"/>
              <a:t>systemd</a:t>
            </a:r>
            <a:r>
              <a:rPr lang="en-US" sz="2200" dirty="0" smtClean="0"/>
              <a:t> journal.</a:t>
            </a:r>
          </a:p>
          <a:p>
            <a:pPr lvl="1"/>
            <a:r>
              <a:rPr lang="en-US" sz="2200" dirty="0" err="1" smtClean="0"/>
              <a:t>gelf</a:t>
            </a:r>
            <a:r>
              <a:rPr lang="en-US" sz="2200" dirty="0" smtClean="0"/>
              <a:t> -The </a:t>
            </a:r>
            <a:r>
              <a:rPr lang="en-US" sz="2200" dirty="0" err="1" smtClean="0"/>
              <a:t>Graylog</a:t>
            </a:r>
            <a:r>
              <a:rPr lang="en-US" sz="2200" dirty="0" smtClean="0"/>
              <a:t> Extended Log Format (GELF) driver.</a:t>
            </a:r>
          </a:p>
          <a:p>
            <a:pPr lvl="1"/>
            <a:r>
              <a:rPr lang="en-US" sz="2200" dirty="0" err="1" smtClean="0"/>
              <a:t>fluentd</a:t>
            </a:r>
            <a:r>
              <a:rPr lang="en-US" sz="2200" dirty="0" smtClean="0"/>
              <a:t> - Forwards log messages to </a:t>
            </a:r>
            <a:r>
              <a:rPr lang="en-US" sz="2200" dirty="0" err="1" smtClean="0"/>
              <a:t>fluentd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None - Turns off logging</a:t>
            </a:r>
            <a:br>
              <a:rPr lang="en-US" sz="2200" dirty="0" smtClean="0"/>
            </a:br>
            <a:r>
              <a:rPr lang="en-US" sz="2200" dirty="0"/>
              <a:t/>
            </a:r>
            <a:br>
              <a:rPr lang="en-US" sz="2200" dirty="0"/>
            </a:br>
            <a:endParaRPr lang="he-IL" sz="2200" dirty="0"/>
          </a:p>
        </p:txBody>
      </p:sp>
    </p:spTree>
    <p:extLst>
      <p:ext uri="{BB962C8B-B14F-4D97-AF65-F5344CB8AC3E}">
        <p14:creationId xmlns:p14="http://schemas.microsoft.com/office/powerpoint/2010/main" val="8749210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Aggregating logs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No matter which logging driver you use, it will only provide a partial solution, </a:t>
            </a:r>
            <a:r>
              <a:rPr lang="en-US" sz="2400" dirty="0" smtClean="0"/>
              <a:t>especially </a:t>
            </a:r>
            <a:r>
              <a:rPr lang="en-US" sz="2400" dirty="0"/>
              <a:t>in </a:t>
            </a:r>
            <a:r>
              <a:rPr lang="en-US" sz="2400" dirty="0" err="1"/>
              <a:t>multihost</a:t>
            </a:r>
            <a:r>
              <a:rPr lang="en-US" sz="2400" dirty="0"/>
              <a:t> systems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What we want to do is aggregate all logs—potentially</a:t>
            </a:r>
            <a:br>
              <a:rPr lang="en-US" sz="2400" dirty="0"/>
            </a:br>
            <a:r>
              <a:rPr lang="en-US" sz="2400" dirty="0"/>
              <a:t>across hosts—into a single location so that we can run analytic and monitoring </a:t>
            </a:r>
            <a:r>
              <a:rPr lang="en-US" sz="2400" dirty="0" smtClean="0"/>
              <a:t>tools on </a:t>
            </a:r>
            <a:r>
              <a:rPr lang="en-US" sz="2400" dirty="0"/>
              <a:t>them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preferred solutions would be to collect </a:t>
            </a:r>
            <a:r>
              <a:rPr lang="en-US" sz="2400" dirty="0"/>
              <a:t>the logs on the host, or in a separate, standalone container and forward </a:t>
            </a:r>
            <a:r>
              <a:rPr lang="en-US" sz="2400" dirty="0" smtClean="0"/>
              <a:t>to the </a:t>
            </a:r>
            <a:r>
              <a:rPr lang="en-US" sz="2400" dirty="0"/>
              <a:t>aggregation service.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329310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Aggregating logs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There are several log aggregation tools we can use.</a:t>
            </a:r>
          </a:p>
          <a:p>
            <a:r>
              <a:rPr lang="en-US" sz="2400" dirty="0" smtClean="0"/>
              <a:t>One popular solution is </a:t>
            </a:r>
            <a:r>
              <a:rPr lang="en-US" sz="2400" dirty="0" err="1" smtClean="0"/>
              <a:t>Splunk</a:t>
            </a:r>
            <a:r>
              <a:rPr lang="en-US" sz="2400" dirty="0" smtClean="0"/>
              <a:t>, a commercial log aggregation tool. </a:t>
            </a:r>
          </a:p>
          <a:p>
            <a:r>
              <a:rPr lang="en-US" sz="2400" dirty="0" smtClean="0"/>
              <a:t>There are several open source alternatives to </a:t>
            </a:r>
            <a:r>
              <a:rPr lang="en-US" sz="2400" dirty="0" err="1" smtClean="0"/>
              <a:t>splunk</a:t>
            </a:r>
            <a:r>
              <a:rPr lang="en-US" sz="2400" dirty="0" smtClean="0"/>
              <a:t>.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08037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container 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Containers include the application and all of its dependencies, but share the kernel with other containers. </a:t>
            </a:r>
            <a:endParaRPr lang="en-US" sz="2400" dirty="0" smtClean="0"/>
          </a:p>
          <a:p>
            <a:r>
              <a:rPr lang="en-US" sz="2400" dirty="0" smtClean="0"/>
              <a:t>They </a:t>
            </a:r>
            <a:r>
              <a:rPr lang="en-US" sz="2400" dirty="0"/>
              <a:t>run as an isolated process in </a:t>
            </a:r>
            <a:r>
              <a:rPr lang="en-US" sz="2400" dirty="0" err="1"/>
              <a:t>userspace</a:t>
            </a:r>
            <a:r>
              <a:rPr lang="en-US" sz="2400" dirty="0"/>
              <a:t> on the host operating system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They’re also not tied to any specific infrastructure – Docker containers run on any computer, on any infrastructure and in any cloud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Each container has its own file system.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9870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ELK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The ELK stack </a:t>
            </a:r>
            <a:r>
              <a:rPr lang="en-US" sz="2400" dirty="0"/>
              <a:t>is short for </a:t>
            </a:r>
            <a:r>
              <a:rPr lang="en-US" sz="2400" dirty="0" err="1"/>
              <a:t>Elasticsearch</a:t>
            </a:r>
            <a:r>
              <a:rPr lang="en-US" sz="2400" dirty="0"/>
              <a:t>, </a:t>
            </a:r>
            <a:r>
              <a:rPr lang="en-US" sz="2400" dirty="0" err="1"/>
              <a:t>Logstash</a:t>
            </a:r>
            <a:r>
              <a:rPr lang="en-US" sz="2400" dirty="0"/>
              <a:t>, and </a:t>
            </a:r>
            <a:r>
              <a:rPr lang="en-US" sz="2400" dirty="0" err="1" smtClean="0"/>
              <a:t>Kibana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Elasticsearch</a:t>
            </a:r>
            <a:r>
              <a:rPr lang="en-US" sz="2400" i="1" dirty="0" smtClean="0"/>
              <a:t> -</a:t>
            </a:r>
            <a:r>
              <a:rPr lang="en-US" sz="2400" dirty="0" smtClean="0"/>
              <a:t>A </a:t>
            </a:r>
            <a:r>
              <a:rPr lang="en-US" sz="2400" dirty="0"/>
              <a:t>text search engine with near real-time </a:t>
            </a:r>
            <a:r>
              <a:rPr lang="en-US" sz="2400" dirty="0" smtClean="0"/>
              <a:t>search.</a:t>
            </a:r>
          </a:p>
          <a:p>
            <a:r>
              <a:rPr lang="en-US" sz="2400" dirty="0" err="1" smtClean="0"/>
              <a:t>Logstash</a:t>
            </a:r>
            <a:r>
              <a:rPr lang="en-US" sz="2400" dirty="0" smtClean="0"/>
              <a:t> - </a:t>
            </a:r>
            <a:r>
              <a:rPr lang="en-US" sz="2400" dirty="0"/>
              <a:t>tool for reading in raw logs, then parsing and filtering them, before </a:t>
            </a:r>
            <a:r>
              <a:rPr lang="en-US" sz="2400" dirty="0" smtClean="0"/>
              <a:t>sending them </a:t>
            </a:r>
            <a:r>
              <a:rPr lang="en-US" sz="2400" dirty="0"/>
              <a:t>onto another service, such as index or store </a:t>
            </a:r>
            <a:r>
              <a:rPr lang="en-US" sz="2400" dirty="0" smtClean="0"/>
              <a:t>,in </a:t>
            </a:r>
            <a:r>
              <a:rPr lang="en-US" sz="2400" dirty="0"/>
              <a:t>our case, </a:t>
            </a:r>
            <a:r>
              <a:rPr lang="en-US" sz="2400" dirty="0" err="1"/>
              <a:t>Logstash</a:t>
            </a:r>
            <a:r>
              <a:rPr lang="en-US" sz="2400" dirty="0"/>
              <a:t> will </a:t>
            </a:r>
            <a:r>
              <a:rPr lang="en-US" sz="2400" dirty="0" smtClean="0"/>
              <a:t>forward </a:t>
            </a:r>
            <a:r>
              <a:rPr lang="en-US" sz="2400" dirty="0"/>
              <a:t>to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 err="1" smtClean="0"/>
              <a:t>Kibana</a:t>
            </a:r>
            <a:r>
              <a:rPr lang="en-US" sz="2400" dirty="0" smtClean="0"/>
              <a:t> - </a:t>
            </a:r>
            <a:r>
              <a:rPr lang="en-US" sz="2400" dirty="0"/>
              <a:t>A JavaScript-based graphical interface to </a:t>
            </a:r>
            <a:r>
              <a:rPr lang="en-US" sz="2400" dirty="0" err="1"/>
              <a:t>Elasticsearch</a:t>
            </a:r>
            <a:r>
              <a:rPr lang="en-US" sz="2400" dirty="0"/>
              <a:t>. It can be used to run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</a:t>
            </a:r>
            <a:r>
              <a:rPr lang="en-US" sz="2400" dirty="0"/>
              <a:t>queries and visualize the results in various charts.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pPr marL="0" indent="0"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8049947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elk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28812"/>
            <a:ext cx="9774365" cy="37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530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events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Events are logged for most </a:t>
            </a:r>
            <a:r>
              <a:rPr lang="en-US" sz="2400" dirty="0" smtClean="0"/>
              <a:t>of the </a:t>
            </a:r>
            <a:r>
              <a:rPr lang="en-US" sz="2400" dirty="0"/>
              <a:t>stages in the lifecycle of a Docker container. These events include </a:t>
            </a:r>
            <a:r>
              <a:rPr lang="en-US" sz="2400" dirty="0" err="1" smtClean="0"/>
              <a:t>create,destroy</a:t>
            </a:r>
            <a:r>
              <a:rPr lang="en-US" sz="2400" dirty="0"/>
              <a:t>, die, export, kill, pause, attach, restart, start, stop, and </a:t>
            </a:r>
            <a:r>
              <a:rPr lang="en-US" sz="2400" dirty="0" err="1"/>
              <a:t>unpause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can</a:t>
            </a:r>
            <a:r>
              <a:rPr lang="fr-FR" sz="2400" dirty="0"/>
              <a:t> </a:t>
            </a:r>
            <a:r>
              <a:rPr lang="fr-FR" sz="2400" dirty="0" err="1"/>
              <a:t>retrieve</a:t>
            </a:r>
            <a:r>
              <a:rPr lang="fr-FR" sz="2400" dirty="0"/>
              <a:t> </a:t>
            </a:r>
            <a:r>
              <a:rPr lang="fr-FR" sz="2400" dirty="0" err="1"/>
              <a:t>events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the docker </a:t>
            </a:r>
            <a:r>
              <a:rPr lang="fr-FR" sz="2400" dirty="0" err="1"/>
              <a:t>events</a:t>
            </a:r>
            <a:r>
              <a:rPr lang="fr-FR" sz="2400" dirty="0"/>
              <a:t> command:</a:t>
            </a:r>
            <a:br>
              <a:rPr lang="fr-FR" sz="2400" dirty="0"/>
            </a:br>
            <a:r>
              <a:rPr lang="fr-FR" sz="2400" i="1" dirty="0"/>
              <a:t>$ </a:t>
            </a:r>
            <a:r>
              <a:rPr lang="fr-FR" sz="2400" b="1" i="1" dirty="0"/>
              <a:t>docker </a:t>
            </a:r>
            <a:r>
              <a:rPr lang="fr-FR" sz="2400" b="1" i="1" dirty="0" err="1"/>
              <a:t>events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2015-09-24T15:23:28.000000000+01:00 44fe57bab...: (</a:t>
            </a:r>
            <a:r>
              <a:rPr lang="fr-FR" sz="2400" i="1" dirty="0" err="1"/>
              <a:t>from</a:t>
            </a:r>
            <a:r>
              <a:rPr lang="fr-FR" sz="2400" i="1" dirty="0"/>
              <a:t> </a:t>
            </a:r>
            <a:r>
              <a:rPr lang="fr-FR" sz="2400" i="1" dirty="0" err="1"/>
              <a:t>debian</a:t>
            </a:r>
            <a:r>
              <a:rPr lang="fr-FR" sz="2400" i="1" dirty="0"/>
              <a:t>) </a:t>
            </a:r>
            <a:r>
              <a:rPr lang="fr-FR" sz="2400" i="1" dirty="0" err="1"/>
              <a:t>create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2015-09-24T15:23:28.000000000+01:00 44fe57bab...: (</a:t>
            </a:r>
            <a:r>
              <a:rPr lang="fr-FR" sz="2400" i="1" dirty="0" err="1"/>
              <a:t>from</a:t>
            </a:r>
            <a:r>
              <a:rPr lang="fr-FR" sz="2400" i="1" dirty="0"/>
              <a:t> </a:t>
            </a:r>
            <a:r>
              <a:rPr lang="fr-FR" sz="2400" i="1" dirty="0" err="1"/>
              <a:t>debian</a:t>
            </a:r>
            <a:r>
              <a:rPr lang="fr-FR" sz="2400" i="1" dirty="0"/>
              <a:t>) </a:t>
            </a:r>
            <a:r>
              <a:rPr lang="fr-FR" sz="2400" i="1" dirty="0" err="1"/>
              <a:t>attach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2015-09-24T15:23:28.000000000+01:00 44fe57bab...: (</a:t>
            </a:r>
            <a:r>
              <a:rPr lang="fr-FR" sz="2400" i="1" dirty="0" err="1"/>
              <a:t>from</a:t>
            </a:r>
            <a:r>
              <a:rPr lang="fr-FR" sz="2400" i="1" dirty="0"/>
              <a:t> </a:t>
            </a:r>
            <a:r>
              <a:rPr lang="fr-FR" sz="2400" i="1" dirty="0" err="1"/>
              <a:t>debian</a:t>
            </a:r>
            <a:r>
              <a:rPr lang="fr-FR" sz="2400" i="1" dirty="0"/>
              <a:t>) </a:t>
            </a:r>
            <a:r>
              <a:rPr lang="fr-FR" sz="2400" i="1" dirty="0" err="1"/>
              <a:t>start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2015-09-24T15:23:28.000000000+01:00 44fe57bab...: (</a:t>
            </a:r>
            <a:r>
              <a:rPr lang="fr-FR" sz="2400" i="1" dirty="0" err="1"/>
              <a:t>from</a:t>
            </a:r>
            <a:r>
              <a:rPr lang="fr-FR" sz="2400" i="1" dirty="0"/>
              <a:t> </a:t>
            </a:r>
            <a:r>
              <a:rPr lang="fr-FR" sz="2400" i="1" dirty="0" err="1"/>
              <a:t>debian</a:t>
            </a:r>
            <a:r>
              <a:rPr lang="fr-FR" sz="2400" i="1" dirty="0"/>
              <a:t>) die</a:t>
            </a:r>
            <a:br>
              <a:rPr lang="fr-FR" sz="2400" i="1" dirty="0"/>
            </a:br>
            <a:r>
              <a:rPr lang="fr-FR" sz="2400" i="1" dirty="0"/>
              <a:t/>
            </a:r>
            <a:br>
              <a:rPr lang="fr-FR" sz="2400" i="1" dirty="0"/>
            </a:br>
            <a:r>
              <a:rPr lang="en-US" sz="2400" i="1" dirty="0"/>
              <a:t/>
            </a:r>
            <a:br>
              <a:rPr lang="en-US" sz="2400" i="1" dirty="0"/>
            </a:br>
            <a:endParaRPr lang="he-IL" sz="2400" i="1" dirty="0"/>
          </a:p>
        </p:txBody>
      </p:sp>
    </p:spTree>
    <p:extLst>
      <p:ext uri="{BB962C8B-B14F-4D97-AF65-F5344CB8AC3E}">
        <p14:creationId xmlns:p14="http://schemas.microsoft.com/office/powerpoint/2010/main" val="3936032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Docker comes with a basic CLI tool, </a:t>
            </a:r>
            <a:r>
              <a:rPr lang="en-US" sz="2400" dirty="0" err="1"/>
              <a:t>docker</a:t>
            </a:r>
            <a:r>
              <a:rPr lang="en-US" sz="2400" dirty="0"/>
              <a:t> stats, that returns a live stream </a:t>
            </a:r>
            <a:r>
              <a:rPr lang="en-US" sz="2400" dirty="0" smtClean="0"/>
              <a:t>of resource </a:t>
            </a:r>
            <a:r>
              <a:rPr lang="en-US" sz="2400" dirty="0"/>
              <a:t>usage. The command takes the name of one or more containers </a:t>
            </a:r>
            <a:r>
              <a:rPr lang="en-US" sz="2400"/>
              <a:t>and </a:t>
            </a:r>
            <a:r>
              <a:rPr lang="en-US" sz="2400" smtClean="0"/>
              <a:t>prints various </a:t>
            </a:r>
            <a:r>
              <a:rPr lang="en-US" sz="2400" dirty="0"/>
              <a:t>statistics for them, in much the same way as the Unix application top. </a:t>
            </a:r>
            <a:r>
              <a:rPr lang="en-US" sz="2400" dirty="0" smtClean="0"/>
              <a:t>For example:</a:t>
            </a:r>
          </a:p>
          <a:p>
            <a:pPr marL="0" indent="0">
              <a:buNone/>
            </a:pPr>
            <a:r>
              <a:rPr lang="fr-FR" sz="2400" i="1" dirty="0"/>
              <a:t>$ </a:t>
            </a:r>
            <a:r>
              <a:rPr lang="fr-FR" sz="2400" b="1" i="1" dirty="0"/>
              <a:t>docker </a:t>
            </a:r>
            <a:r>
              <a:rPr lang="fr-FR" sz="2400" b="1" i="1" dirty="0" err="1"/>
              <a:t>stats</a:t>
            </a:r>
            <a:r>
              <a:rPr lang="fr-FR" sz="2400" b="1" i="1" dirty="0"/>
              <a:t> logging_logspout_1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CONTAINER CPU % MEM USAGE/LIMIT MEM % NET I/O</a:t>
            </a:r>
            <a:br>
              <a:rPr lang="fr-FR" sz="2400" i="1" dirty="0"/>
            </a:br>
            <a:r>
              <a:rPr lang="fr-FR" sz="2400" i="1" dirty="0"/>
              <a:t>logging_logspout_1 0.13% 1.696 MB/2.099 GB 0.08% 4.06 </a:t>
            </a:r>
            <a:r>
              <a:rPr lang="fr-FR" sz="2400" i="1" dirty="0" err="1"/>
              <a:t>kB</a:t>
            </a:r>
            <a:r>
              <a:rPr lang="fr-FR" sz="2400" i="1" dirty="0"/>
              <a:t>/9.479 </a:t>
            </a:r>
            <a:r>
              <a:rPr lang="fr-FR" sz="2400" i="1" dirty="0" err="1" smtClean="0"/>
              <a:t>kB</a:t>
            </a:r>
            <a:endParaRPr lang="fr-FR" sz="2400" i="1" dirty="0" smtClean="0"/>
          </a:p>
          <a:p>
            <a:r>
              <a:rPr lang="en-US" sz="2400" dirty="0"/>
              <a:t>Note </a:t>
            </a:r>
            <a:r>
              <a:rPr lang="en-US" sz="2400" dirty="0" smtClean="0"/>
              <a:t>that unless </a:t>
            </a:r>
            <a:r>
              <a:rPr lang="en-US" sz="2400" dirty="0"/>
              <a:t>you have set memory limits on the container, the limit you see on memory </a:t>
            </a:r>
            <a:r>
              <a:rPr lang="en-US" sz="2400" dirty="0" smtClean="0"/>
              <a:t>will represent </a:t>
            </a:r>
            <a:r>
              <a:rPr lang="en-US" sz="2400" dirty="0"/>
              <a:t>the total amount of memory on the host, rather than the amount of </a:t>
            </a:r>
            <a:r>
              <a:rPr lang="en-US" sz="2400" dirty="0" smtClean="0"/>
              <a:t>memory </a:t>
            </a:r>
            <a:r>
              <a:rPr lang="en-US" sz="2400" dirty="0"/>
              <a:t>available to the container.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/>
            </a:r>
            <a:br>
              <a:rPr lang="fr-FR" sz="2400" i="1" dirty="0"/>
            </a:b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2337689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Getting stats from all containers:</a:t>
            </a:r>
          </a:p>
          <a:p>
            <a:pPr marL="0" indent="0">
              <a:buNone/>
            </a:pPr>
            <a:r>
              <a:rPr lang="fr-FR" sz="2400" i="1" dirty="0"/>
              <a:t>$ </a:t>
            </a:r>
            <a:r>
              <a:rPr lang="fr-FR" sz="2400" b="1" i="1" dirty="0"/>
              <a:t>docker </a:t>
            </a:r>
            <a:r>
              <a:rPr lang="fr-FR" sz="2400" b="1" i="1" dirty="0" err="1"/>
              <a:t>stats</a:t>
            </a:r>
            <a:r>
              <a:rPr lang="fr-FR" sz="2400" b="1" i="1" dirty="0"/>
              <a:t> \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b="1" i="1" dirty="0"/>
              <a:t>$(docker </a:t>
            </a:r>
            <a:r>
              <a:rPr lang="fr-FR" sz="2400" b="1" i="1" dirty="0" err="1"/>
              <a:t>inspect</a:t>
            </a:r>
            <a:r>
              <a:rPr lang="fr-FR" sz="2400" b="1" i="1" dirty="0"/>
              <a:t> -f {{.Name}} $(docker </a:t>
            </a:r>
            <a:r>
              <a:rPr lang="fr-FR" sz="2400" b="1" i="1" dirty="0" err="1"/>
              <a:t>ps</a:t>
            </a:r>
            <a:r>
              <a:rPr lang="fr-FR" sz="2400" b="1" i="1" dirty="0"/>
              <a:t> -q))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CONTAINER CPU % MEM USAGE/LIMIT ...</a:t>
            </a:r>
            <a:br>
              <a:rPr lang="fr-FR" sz="2400" i="1" dirty="0"/>
            </a:br>
            <a:r>
              <a:rPr lang="fr-FR" sz="2400" i="1" dirty="0"/>
              <a:t>/logging_dnmonster_1 0.00% 57.51 MB/2.099 GB</a:t>
            </a:r>
            <a:br>
              <a:rPr lang="fr-FR" sz="2400" i="1" dirty="0"/>
            </a:br>
            <a:r>
              <a:rPr lang="fr-FR" sz="2400" i="1" dirty="0"/>
              <a:t>/logging_elasticsearch_1 0.60% 337.8 MB/2.099 GB</a:t>
            </a:r>
            <a:br>
              <a:rPr lang="fr-FR" sz="2400" i="1" dirty="0"/>
            </a:br>
            <a:r>
              <a:rPr lang="fr-FR" sz="2400" i="1" dirty="0"/>
              <a:t>/logging_identidock_1 0.01% 29.03 MB/2.099 GB</a:t>
            </a:r>
            <a:br>
              <a:rPr lang="fr-FR" sz="2400" i="1" dirty="0"/>
            </a:br>
            <a:r>
              <a:rPr lang="fr-FR" sz="2400" i="1" dirty="0"/>
              <a:t>/logging_kibana_1 0.00% 61.61 MB/2.099 GB</a:t>
            </a:r>
            <a:br>
              <a:rPr lang="fr-FR" sz="2400" i="1" dirty="0"/>
            </a:br>
            <a:r>
              <a:rPr lang="fr-FR" sz="2400" i="1" dirty="0"/>
              <a:t>/logging_logspout_1 0.14% 1.7 MB/2.099 GB</a:t>
            </a:r>
            <a:br>
              <a:rPr lang="fr-FR" sz="2400" i="1" dirty="0"/>
            </a:br>
            <a:r>
              <a:rPr lang="fr-FR" sz="2400" i="1" dirty="0"/>
              <a:t>/logging_logstash_1 0.57% 263.8 MB/2.099 GB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24576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Cadvisor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64208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 err="1"/>
              <a:t>cAdvisor</a:t>
            </a:r>
            <a:r>
              <a:rPr lang="en-US" sz="2400" dirty="0"/>
              <a:t> (a contraction of Container Advisor) from Google is the most </a:t>
            </a:r>
            <a:r>
              <a:rPr lang="en-US" sz="2400" dirty="0" smtClean="0"/>
              <a:t>commonly used </a:t>
            </a:r>
            <a:r>
              <a:rPr lang="en-US" sz="2400" dirty="0"/>
              <a:t>Docker monitoring tool. It provides a graphical overview of the resource </a:t>
            </a:r>
            <a:r>
              <a:rPr lang="en-US" sz="2400" dirty="0" smtClean="0"/>
              <a:t>usage and </a:t>
            </a:r>
            <a:r>
              <a:rPr lang="en-US" sz="2400" dirty="0"/>
              <a:t>performance metrics of containers running on the host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As </a:t>
            </a:r>
            <a:r>
              <a:rPr lang="en-US" sz="2400" dirty="0" err="1"/>
              <a:t>cAdvisor</a:t>
            </a:r>
            <a:r>
              <a:rPr lang="en-US" sz="2400" dirty="0"/>
              <a:t> is available as a container itself, </a:t>
            </a:r>
            <a:r>
              <a:rPr lang="en-US" sz="2400" dirty="0" smtClean="0"/>
              <a:t>Just </a:t>
            </a:r>
            <a:r>
              <a:rPr lang="en-US" sz="2400" dirty="0"/>
              <a:t>launch the </a:t>
            </a:r>
            <a:r>
              <a:rPr lang="en-US" sz="2400" dirty="0" err="1"/>
              <a:t>cAdvisor</a:t>
            </a:r>
            <a:r>
              <a:rPr lang="en-US" sz="2400" dirty="0"/>
              <a:t> container with the following arguments:</a:t>
            </a:r>
            <a:br>
              <a:rPr lang="en-US" sz="2400" dirty="0"/>
            </a:br>
            <a:r>
              <a:rPr lang="en-US" sz="2400" dirty="0"/>
              <a:t>$ </a:t>
            </a:r>
            <a:r>
              <a:rPr lang="en-US" sz="2400" b="1" dirty="0" err="1"/>
              <a:t>docker</a:t>
            </a:r>
            <a:r>
              <a:rPr lang="en-US" sz="2400" b="1" dirty="0"/>
              <a:t> run -d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--name </a:t>
            </a:r>
            <a:r>
              <a:rPr lang="en-US" sz="2400" b="1" dirty="0" err="1"/>
              <a:t>cadvisor</a:t>
            </a:r>
            <a:r>
              <a:rPr lang="en-US" sz="2400" b="1" dirty="0"/>
              <a:t>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-v /:/</a:t>
            </a:r>
            <a:r>
              <a:rPr lang="en-US" sz="2400" b="1" dirty="0" err="1"/>
              <a:t>rootfs:ro</a:t>
            </a:r>
            <a:r>
              <a:rPr lang="en-US" sz="2400" b="1" dirty="0"/>
              <a:t>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-v /</a:t>
            </a:r>
            <a:r>
              <a:rPr lang="en-US" sz="2400" b="1" dirty="0" err="1"/>
              <a:t>var</a:t>
            </a:r>
            <a:r>
              <a:rPr lang="en-US" sz="2400" b="1" dirty="0"/>
              <a:t>/run:/</a:t>
            </a:r>
            <a:r>
              <a:rPr lang="en-US" sz="2400" b="1" dirty="0" err="1"/>
              <a:t>var</a:t>
            </a:r>
            <a:r>
              <a:rPr lang="en-US" sz="2400" b="1" dirty="0"/>
              <a:t>/</a:t>
            </a:r>
            <a:r>
              <a:rPr lang="en-US" sz="2400" b="1" dirty="0" err="1"/>
              <a:t>run:rw</a:t>
            </a:r>
            <a:r>
              <a:rPr lang="en-US" sz="2400" b="1" dirty="0"/>
              <a:t>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-v /sys:/</a:t>
            </a:r>
            <a:r>
              <a:rPr lang="en-US" sz="2400" b="1" dirty="0" err="1"/>
              <a:t>sys:ro</a:t>
            </a:r>
            <a:r>
              <a:rPr lang="en-US" sz="2400" b="1" dirty="0"/>
              <a:t>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-v /</a:t>
            </a:r>
            <a:r>
              <a:rPr lang="en-US" sz="2400" b="1" dirty="0" err="1"/>
              <a:t>var</a:t>
            </a:r>
            <a:r>
              <a:rPr lang="en-US" sz="2400" b="1" dirty="0"/>
              <a:t>/lib/</a:t>
            </a:r>
            <a:r>
              <a:rPr lang="en-US" sz="2400" b="1" dirty="0" err="1"/>
              <a:t>docker</a:t>
            </a:r>
            <a:r>
              <a:rPr lang="en-US" sz="2400" b="1" dirty="0"/>
              <a:t>/:/</a:t>
            </a:r>
            <a:r>
              <a:rPr lang="en-US" sz="2400" b="1" dirty="0" err="1"/>
              <a:t>var</a:t>
            </a:r>
            <a:r>
              <a:rPr lang="en-US" sz="2400" b="1" dirty="0"/>
              <a:t>/lib/</a:t>
            </a:r>
            <a:r>
              <a:rPr lang="en-US" sz="2400" b="1" dirty="0" err="1"/>
              <a:t>docker:ro</a:t>
            </a:r>
            <a:r>
              <a:rPr lang="en-US" sz="2400" b="1" dirty="0"/>
              <a:t>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-p 8080:8080 \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google/</a:t>
            </a:r>
            <a:r>
              <a:rPr lang="en-US" sz="2400" b="1" dirty="0" err="1"/>
              <a:t>cadvisor:latest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235103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cadvisor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Once the container is running, point your browser at </a:t>
            </a:r>
            <a:r>
              <a:rPr lang="en-US" sz="2400" i="1" dirty="0"/>
              <a:t>http://localhost:8080</a:t>
            </a:r>
            <a:r>
              <a:rPr lang="en-US" sz="2400" dirty="0"/>
              <a:t>. </a:t>
            </a:r>
            <a:r>
              <a:rPr lang="en-US" sz="2400" dirty="0" smtClean="0"/>
              <a:t>You should </a:t>
            </a:r>
            <a:r>
              <a:rPr lang="en-US" sz="2400" dirty="0"/>
              <a:t>see a page with a bunch of </a:t>
            </a:r>
            <a:r>
              <a:rPr lang="en-US" sz="2400" dirty="0" smtClean="0"/>
              <a:t>graphs.</a:t>
            </a:r>
          </a:p>
          <a:p>
            <a:r>
              <a:rPr lang="en-US" sz="2400" dirty="0"/>
              <a:t>You can </a:t>
            </a:r>
            <a:r>
              <a:rPr lang="en-US" sz="2400" dirty="0" smtClean="0"/>
              <a:t>drill down </a:t>
            </a:r>
            <a:r>
              <a:rPr lang="en-US" sz="2400" dirty="0"/>
              <a:t>to specific containers by clicking the “Docker Containers” link and then </a:t>
            </a:r>
            <a:r>
              <a:rPr lang="en-US" sz="2400" dirty="0" smtClean="0"/>
              <a:t>clicking </a:t>
            </a:r>
            <a:r>
              <a:rPr lang="en-US" sz="2400" dirty="0"/>
              <a:t>the name of the container you’re interested in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Note: don’t forget to setup 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 port forwarding in order to access the </a:t>
            </a:r>
            <a:r>
              <a:rPr lang="en-US" sz="2400" dirty="0" err="1" smtClean="0"/>
              <a:t>url</a:t>
            </a:r>
            <a:r>
              <a:rPr lang="en-US" sz="2400" dirty="0" smtClean="0"/>
              <a:t> on the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host.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5643017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cadvisor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247899"/>
            <a:ext cx="97536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126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84619"/>
            <a:ext cx="10058400" cy="1609344"/>
          </a:xfrm>
        </p:spPr>
        <p:txBody>
          <a:bodyPr/>
          <a:lstStyle/>
          <a:p>
            <a:r>
              <a:rPr lang="en-US" dirty="0" err="1" smtClean="0"/>
              <a:t>cadvisor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" y="1570482"/>
            <a:ext cx="11272838" cy="48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02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Logging</a:t>
            </a:r>
          </a:p>
          <a:p>
            <a:r>
              <a:rPr lang="en-US" sz="2400" dirty="0" smtClean="0"/>
              <a:t>Aggregating logs</a:t>
            </a:r>
          </a:p>
          <a:p>
            <a:r>
              <a:rPr lang="en-US" sz="2400" dirty="0" smtClean="0"/>
              <a:t>Monitoring</a:t>
            </a:r>
          </a:p>
          <a:p>
            <a:r>
              <a:rPr lang="en-US" sz="2400" dirty="0" smtClean="0"/>
              <a:t>Using </a:t>
            </a:r>
            <a:r>
              <a:rPr lang="en-US" sz="2400" dirty="0" err="1" smtClean="0"/>
              <a:t>cAdvisor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637882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18346" y="126187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860" y="0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Containers vs. VMs 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1718346" y="4602269"/>
            <a:ext cx="3129640" cy="418650"/>
          </a:xfrm>
          <a:prstGeom prst="flowChartProces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Hypervisor (Type 2)</a:t>
            </a:r>
            <a:endParaRPr lang="en-US" dirty="0"/>
          </a:p>
        </p:txBody>
      </p:sp>
      <p:sp>
        <p:nvSpPr>
          <p:cNvPr id="26" name="Flowchart: Process 25"/>
          <p:cNvSpPr/>
          <p:nvPr/>
        </p:nvSpPr>
        <p:spPr>
          <a:xfrm>
            <a:off x="1718346" y="50243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53" name="Flowchart: Process 52"/>
          <p:cNvSpPr/>
          <p:nvPr/>
        </p:nvSpPr>
        <p:spPr>
          <a:xfrm>
            <a:off x="1718346" y="54605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718346" y="2725777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718346" y="209896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18346" y="1261872"/>
            <a:ext cx="760887" cy="3336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926263" y="1260139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33034" y="2710888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27776" y="2084075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926263" y="1246983"/>
            <a:ext cx="760887" cy="22987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081250" y="1244342"/>
            <a:ext cx="762400" cy="2316269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084276" y="2731033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089178" y="2104220"/>
            <a:ext cx="754116" cy="6523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285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A’</a:t>
            </a:r>
          </a:p>
        </p:txBody>
      </p:sp>
      <p:sp>
        <p:nvSpPr>
          <p:cNvPr id="65" name="Flowchart: Process 64"/>
          <p:cNvSpPr/>
          <p:nvPr/>
        </p:nvSpPr>
        <p:spPr>
          <a:xfrm rot="5400000">
            <a:off x="9158695" y="4318732"/>
            <a:ext cx="105511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</a:t>
            </a:r>
            <a:r>
              <a:rPr lang="en-US" dirty="0"/>
              <a:t> </a:t>
            </a:r>
          </a:p>
        </p:txBody>
      </p:sp>
      <p:sp>
        <p:nvSpPr>
          <p:cNvPr id="66" name="Flowchart: Process 65"/>
          <p:cNvSpPr/>
          <p:nvPr/>
        </p:nvSpPr>
        <p:spPr>
          <a:xfrm>
            <a:off x="6787932" y="5049783"/>
            <a:ext cx="3129640" cy="418650"/>
          </a:xfrm>
          <a:prstGeom prst="flowChartProces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Host OS</a:t>
            </a:r>
            <a:endParaRPr lang="en-US" dirty="0"/>
          </a:p>
        </p:txBody>
      </p:sp>
      <p:sp>
        <p:nvSpPr>
          <p:cNvPr id="67" name="Flowchart: Process 66"/>
          <p:cNvSpPr/>
          <p:nvPr/>
        </p:nvSpPr>
        <p:spPr>
          <a:xfrm>
            <a:off x="6787932" y="5485963"/>
            <a:ext cx="3129640" cy="418650"/>
          </a:xfrm>
          <a:prstGeom prst="flowChartProcess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6787931" y="4832173"/>
            <a:ext cx="822543" cy="2256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68094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7658100" y="4811469"/>
            <a:ext cx="1781810" cy="25840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sz="1200" dirty="0" smtClean="0"/>
              <a:t>Bins/Libs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767305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13787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602695" y="3848099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84" name="Rectangle 83"/>
          <p:cNvSpPr/>
          <p:nvPr/>
        </p:nvSpPr>
        <p:spPr>
          <a:xfrm>
            <a:off x="9067515" y="3844924"/>
            <a:ext cx="372395" cy="966545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App B’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1327559" y="1260139"/>
            <a:ext cx="326028" cy="3324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19" y="271088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VM</a:t>
            </a:r>
            <a:endParaRPr lang="en-US" dirty="0"/>
          </a:p>
        </p:txBody>
      </p:sp>
      <p:sp>
        <p:nvSpPr>
          <p:cNvPr id="89" name="Left Brace 88"/>
          <p:cNvSpPr/>
          <p:nvPr/>
        </p:nvSpPr>
        <p:spPr>
          <a:xfrm>
            <a:off x="6420259" y="3848099"/>
            <a:ext cx="320968" cy="11969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318375" y="4261901"/>
            <a:ext cx="110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43220" y="1242790"/>
            <a:ext cx="411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Containers are isolated,</a:t>
            </a:r>
          </a:p>
          <a:p>
            <a:r>
              <a:rPr lang="en-US" sz="2400" dirty="0"/>
              <a:t>b</a:t>
            </a:r>
            <a:r>
              <a:rPr lang="en-US" sz="2400" dirty="0" smtClean="0"/>
              <a:t>ut share OS and, where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ppropriate, bins/libraries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2943642" y="2744065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083594" y="2737969"/>
            <a:ext cx="754116" cy="1858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62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719763" y="12570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081963" y="1244342"/>
            <a:ext cx="755629" cy="33403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008040" y="2422075"/>
            <a:ext cx="41189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…result is significantly faster deployment,  much less overhead, easier migration, faster restart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48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9984623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testing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Using Docker with CI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11992293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continuous integration 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Continuous integration is a concept that is implemented by a set of practices.</a:t>
            </a:r>
          </a:p>
          <a:p>
            <a:r>
              <a:rPr lang="en-US" sz="2400" dirty="0" smtClean="0"/>
              <a:t>Software is always in a working state and ready to run.</a:t>
            </a:r>
          </a:p>
          <a:p>
            <a:r>
              <a:rPr lang="en-US" sz="2400" dirty="0"/>
              <a:t>Continuous integration requires </a:t>
            </a:r>
            <a:r>
              <a:rPr lang="en-US" sz="2400" dirty="0" smtClean="0"/>
              <a:t>that every </a:t>
            </a:r>
            <a:r>
              <a:rPr lang="en-US" sz="2400" dirty="0"/>
              <a:t>time somebody commits any change, the entire application is built and </a:t>
            </a:r>
            <a:r>
              <a:rPr lang="en-US" sz="2400" dirty="0" smtClean="0"/>
              <a:t>a comprehensive </a:t>
            </a:r>
            <a:r>
              <a:rPr lang="en-US" sz="2400" dirty="0"/>
              <a:t>set of automated tests is run against </a:t>
            </a:r>
            <a:r>
              <a:rPr lang="en-US" sz="2400" dirty="0" smtClean="0"/>
              <a:t>it.</a:t>
            </a:r>
          </a:p>
          <a:p>
            <a:r>
              <a:rPr lang="en-US" sz="2400" dirty="0" smtClean="0"/>
              <a:t>If the change breaks the software, we know it immediately and can fix it.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0257559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</a:t>
            </a:r>
            <a:r>
              <a:rPr lang="en-US" dirty="0" err="1" smtClean="0"/>
              <a:t>requirments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Version control</a:t>
            </a:r>
          </a:p>
          <a:p>
            <a:r>
              <a:rPr lang="en-US" sz="2400" dirty="0" smtClean="0"/>
              <a:t>Automated build </a:t>
            </a:r>
          </a:p>
          <a:p>
            <a:r>
              <a:rPr lang="en-US" sz="2400" dirty="0" smtClean="0"/>
              <a:t>Agreement 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295339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  <a:r>
              <a:rPr lang="en-US" dirty="0" smtClean="0"/>
              <a:t>Practices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in regularly</a:t>
            </a:r>
          </a:p>
          <a:p>
            <a:r>
              <a:rPr lang="en-US" sz="2400" dirty="0" smtClean="0"/>
              <a:t>Create automated tests</a:t>
            </a:r>
          </a:p>
          <a:p>
            <a:r>
              <a:rPr lang="en-US" sz="2400" dirty="0" smtClean="0"/>
              <a:t>Have a short build process</a:t>
            </a:r>
          </a:p>
          <a:p>
            <a:endParaRPr lang="en-US" sz="2400" dirty="0" smtClean="0"/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131291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pipeline</a:t>
            </a:r>
            <a:endParaRPr lang="he-IL" dirty="0"/>
          </a:p>
        </p:txBody>
      </p:sp>
      <p:pic>
        <p:nvPicPr>
          <p:cNvPr id="1026" name="Picture 2" descr="https://www.ibm.com/developerworks/community/blogs/c914709e-8097-4537-92ef-8982fc416138/resource/BLOGS_UPLOADED_IMAGES/ContinousDeliverypip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1728787"/>
            <a:ext cx="10820400" cy="492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4140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docker</a:t>
            </a:r>
            <a:r>
              <a:rPr lang="en-US" dirty="0" smtClean="0"/>
              <a:t> fit 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CI pipelines include a deploy stage where a VM is created and automatic deployment of the build artifact is executed.</a:t>
            </a:r>
          </a:p>
          <a:p>
            <a:r>
              <a:rPr lang="en-US" sz="2400" dirty="0" smtClean="0"/>
              <a:t>This is usually performed using </a:t>
            </a:r>
            <a:r>
              <a:rPr lang="en-US" sz="2400" dirty="0" err="1" smtClean="0"/>
              <a:t>Devops</a:t>
            </a:r>
            <a:r>
              <a:rPr lang="en-US" sz="2400" dirty="0" smtClean="0"/>
              <a:t> tools such as </a:t>
            </a:r>
            <a:r>
              <a:rPr lang="en-US" sz="2400" dirty="0" err="1" smtClean="0"/>
              <a:t>Chef,Ansible</a:t>
            </a:r>
            <a:r>
              <a:rPr lang="en-US" sz="2400" dirty="0" smtClean="0"/>
              <a:t> etc.</a:t>
            </a:r>
          </a:p>
          <a:p>
            <a:r>
              <a:rPr lang="en-US" sz="2400" dirty="0" smtClean="0"/>
              <a:t>Docker makes this step much easier, by running a container with the build artifact so that it will be available for automations steps.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26537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pp &amp; Test Conta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65" y="433137"/>
            <a:ext cx="10506075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6716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Deployment with </a:t>
            </a:r>
            <a:r>
              <a:rPr lang="en-US" dirty="0" err="1" smtClean="0"/>
              <a:t>docker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One approach would be to build a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 with the build artifact as part of the build and run that container.</a:t>
            </a:r>
          </a:p>
          <a:p>
            <a:r>
              <a:rPr lang="en-US" sz="2400" dirty="0" smtClean="0"/>
              <a:t>Another approach would be to run an existing container image and deploy the build artifact using </a:t>
            </a:r>
            <a:r>
              <a:rPr lang="en-US" sz="2400" dirty="0" err="1" smtClean="0"/>
              <a:t>devops</a:t>
            </a:r>
            <a:r>
              <a:rPr lang="en-US" sz="2400" dirty="0" smtClean="0"/>
              <a:t> tools (</a:t>
            </a:r>
            <a:r>
              <a:rPr lang="en-US" sz="2400" dirty="0" err="1" smtClean="0"/>
              <a:t>Chef,Ansible,Puppet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If the container passes automations tests, we might store it to the registry so that it can be deployed by QA or even customers eventually.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008185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8117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183" y="226843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 smtClean="0"/>
              <a:t>Why are </a:t>
            </a:r>
            <a:r>
              <a:rPr lang="en-US" dirty="0" err="1" smtClean="0"/>
              <a:t>Docker</a:t>
            </a:r>
            <a:r>
              <a:rPr lang="en-US" dirty="0" smtClean="0"/>
              <a:t> containers lightweight?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072044" y="2606714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064032" y="1810109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02810" y="4414653"/>
            <a:ext cx="16656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Original App</a:t>
            </a:r>
          </a:p>
          <a:p>
            <a:r>
              <a:rPr lang="en-US" sz="1400" dirty="0" smtClean="0"/>
              <a:t>(No OS to take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p space, resources,</a:t>
            </a:r>
          </a:p>
          <a:p>
            <a:r>
              <a:rPr lang="en-US" sz="1400" dirty="0"/>
              <a:t>o</a:t>
            </a:r>
            <a:r>
              <a:rPr lang="en-US" sz="1400" dirty="0" smtClean="0"/>
              <a:t>r require restart)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0214340" y="1825632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10674175" y="2126259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 rot="5400000">
            <a:off x="10743984" y="285983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012732" y="18415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014245" y="26785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012732" y="18415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205663" y="1839767"/>
            <a:ext cx="762400" cy="2316269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12434" y="3290516"/>
            <a:ext cx="754116" cy="8348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07176" y="2663703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205663" y="1826611"/>
            <a:ext cx="760887" cy="2298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859591" y="4414653"/>
            <a:ext cx="196410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Modified App</a:t>
            </a:r>
          </a:p>
          <a:p>
            <a:endParaRPr lang="en-US" sz="1400" dirty="0"/>
          </a:p>
          <a:p>
            <a:r>
              <a:rPr lang="en-US" sz="1400" dirty="0" smtClean="0"/>
              <a:t>Union file system allows</a:t>
            </a:r>
          </a:p>
          <a:p>
            <a:r>
              <a:rPr lang="en-US" sz="1400" dirty="0"/>
              <a:t>u</a:t>
            </a:r>
            <a:r>
              <a:rPr lang="en-US" sz="1400" dirty="0" smtClean="0"/>
              <a:t>s to only save the diffs</a:t>
            </a:r>
          </a:p>
          <a:p>
            <a:r>
              <a:rPr lang="en-US" sz="1400" dirty="0" smtClean="0"/>
              <a:t>Between container A and container</a:t>
            </a:r>
          </a:p>
          <a:p>
            <a:r>
              <a:rPr lang="en-US" sz="1400" dirty="0" smtClean="0"/>
              <a:t>A’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01289" y="5503410"/>
            <a:ext cx="3061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VMs</a:t>
            </a:r>
          </a:p>
          <a:p>
            <a:r>
              <a:rPr lang="en-US" sz="1400" dirty="0" smtClean="0"/>
              <a:t>Every app, every copy of an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pp, and every slight modification</a:t>
            </a:r>
          </a:p>
          <a:p>
            <a:r>
              <a:rPr lang="en-US" sz="1400" dirty="0" smtClean="0"/>
              <a:t>of the app requires a new virtual server</a:t>
            </a:r>
          </a:p>
        </p:txBody>
      </p:sp>
      <p:sp>
        <p:nvSpPr>
          <p:cNvPr id="73" name="Rectangle 72"/>
          <p:cNvSpPr/>
          <p:nvPr/>
        </p:nvSpPr>
        <p:spPr>
          <a:xfrm>
            <a:off x="869732" y="1854200"/>
            <a:ext cx="762400" cy="2604903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76503" y="33181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871245" y="2691292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69732" y="1854200"/>
            <a:ext cx="760887" cy="3274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030431" y="4436878"/>
            <a:ext cx="12554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Copy of</a:t>
            </a:r>
          </a:p>
          <a:p>
            <a:pPr algn="ctr"/>
            <a:r>
              <a:rPr lang="en-US" dirty="0" smtClean="0"/>
              <a:t>App</a:t>
            </a:r>
          </a:p>
          <a:p>
            <a:r>
              <a:rPr lang="en-US" sz="1400" dirty="0" smtClean="0"/>
              <a:t>No OS. Can</a:t>
            </a:r>
          </a:p>
          <a:p>
            <a:r>
              <a:rPr lang="en-US" sz="1400" dirty="0" smtClean="0"/>
              <a:t>Share bins/libs</a:t>
            </a:r>
            <a:endParaRPr lang="en-US" sz="1400" dirty="0"/>
          </a:p>
        </p:txBody>
      </p:sp>
      <p:sp>
        <p:nvSpPr>
          <p:cNvPr id="78" name="Rectangle 77"/>
          <p:cNvSpPr/>
          <p:nvPr/>
        </p:nvSpPr>
        <p:spPr>
          <a:xfrm>
            <a:off x="8179165" y="1844682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179165" y="1819321"/>
            <a:ext cx="788879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" name="Lightning Bolt 4"/>
          <p:cNvSpPr/>
          <p:nvPr/>
        </p:nvSpPr>
        <p:spPr>
          <a:xfrm rot="18063561">
            <a:off x="765461" y="44146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0195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9" name="Lightning Bolt 28"/>
          <p:cNvSpPr/>
          <p:nvPr/>
        </p:nvSpPr>
        <p:spPr>
          <a:xfrm rot="18063561">
            <a:off x="19084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303" y="3330804"/>
            <a:ext cx="754116" cy="21936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Guest</a:t>
            </a:r>
          </a:p>
          <a:p>
            <a:pPr algn="ctr"/>
            <a:r>
              <a:rPr lang="en-US" dirty="0" smtClean="0"/>
              <a:t>OS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1" name="Lightning Bolt 30"/>
          <p:cNvSpPr/>
          <p:nvPr/>
        </p:nvSpPr>
        <p:spPr>
          <a:xfrm rot="18063561">
            <a:off x="3102261" y="4427317"/>
            <a:ext cx="924560" cy="50800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92700" y="1181100"/>
            <a:ext cx="63500" cy="567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811568" y="1221614"/>
            <a:ext cx="1524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Containers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39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deployment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03145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fastest and simplest way to provision new resources and run containers on </a:t>
            </a:r>
            <a:r>
              <a:rPr lang="en-US" sz="2400" dirty="0" smtClean="0"/>
              <a:t>them is </a:t>
            </a:r>
            <a:r>
              <a:rPr lang="en-US" sz="2400" dirty="0"/>
              <a:t>via </a:t>
            </a:r>
            <a:r>
              <a:rPr lang="en-US" sz="2400" i="1" dirty="0"/>
              <a:t>Docker Machine</a:t>
            </a:r>
            <a:r>
              <a:rPr lang="en-US" sz="2400" dirty="0"/>
              <a:t>. Machine can create servers, install Docker on them, and </a:t>
            </a:r>
            <a:r>
              <a:rPr lang="en-US" sz="2400" dirty="0" smtClean="0"/>
              <a:t>configure </a:t>
            </a:r>
            <a:r>
              <a:rPr lang="en-US" sz="2400" dirty="0"/>
              <a:t>the local Docker client to access them. </a:t>
            </a:r>
            <a:endParaRPr lang="en-US" sz="2400" dirty="0" smtClean="0"/>
          </a:p>
          <a:p>
            <a:r>
              <a:rPr lang="en-US" sz="2400" dirty="0" smtClean="0"/>
              <a:t>Machine </a:t>
            </a:r>
            <a:r>
              <a:rPr lang="en-US" sz="2400" dirty="0"/>
              <a:t>comes with drivers for most </a:t>
            </a:r>
            <a:r>
              <a:rPr lang="en-US" sz="2400" dirty="0" smtClean="0"/>
              <a:t>of the </a:t>
            </a:r>
            <a:r>
              <a:rPr lang="en-US" sz="2400" dirty="0"/>
              <a:t>major cloud providers (including AWS, Google Compute Engine, Microsoft</a:t>
            </a:r>
            <a:br>
              <a:rPr lang="en-US" sz="2400" dirty="0"/>
            </a:br>
            <a:r>
              <a:rPr lang="en-US" sz="2400" dirty="0"/>
              <a:t>Azure, and Digital Ocean) as well as VMWare and </a:t>
            </a:r>
            <a:r>
              <a:rPr lang="en-US" sz="2400" dirty="0" err="1"/>
              <a:t>VirtualBox</a:t>
            </a:r>
            <a:r>
              <a:rPr lang="en-US" sz="2400" dirty="0" smtClean="0"/>
              <a:t>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6603296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Create a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machine on </a:t>
            </a:r>
            <a:r>
              <a:rPr lang="en-US" sz="2400" dirty="0" err="1" smtClean="0"/>
              <a:t>digitalocean</a:t>
            </a:r>
            <a:r>
              <a:rPr lang="en-US" sz="2400" dirty="0" smtClean="0"/>
              <a:t>:</a:t>
            </a:r>
          </a:p>
          <a:p>
            <a:r>
              <a:rPr lang="en-US" sz="2400" i="1" dirty="0" smtClean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-machine create --driver </a:t>
            </a:r>
            <a:r>
              <a:rPr lang="en-US" sz="2400" b="1" i="1" dirty="0" err="1"/>
              <a:t>digitalocean</a:t>
            </a:r>
            <a:r>
              <a:rPr lang="en-US" sz="2400" b="1" i="1" dirty="0"/>
              <a:t> \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b="1" i="1" dirty="0"/>
              <a:t>--</a:t>
            </a:r>
            <a:r>
              <a:rPr lang="en-US" sz="2400" b="1" i="1" dirty="0" err="1"/>
              <a:t>digitalocean</a:t>
            </a:r>
            <a:r>
              <a:rPr lang="en-US" sz="2400" b="1" i="1" dirty="0"/>
              <a:t>-access-token 4820... \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b="1" i="1" dirty="0" err="1"/>
              <a:t>identihost</a:t>
            </a:r>
            <a:r>
              <a:rPr lang="en-US" sz="2400" b="1" i="1" dirty="0"/>
              <a:t>-do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>Creating SSH key...</a:t>
            </a:r>
            <a:br>
              <a:rPr lang="en-US" sz="2400" dirty="0"/>
            </a:br>
            <a:r>
              <a:rPr lang="en-US" sz="2400" dirty="0"/>
              <a:t>Creating Digital Ocean droplet</a:t>
            </a:r>
            <a:r>
              <a:rPr lang="en-US" sz="2400" dirty="0" smtClean="0"/>
              <a:t>...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next thing to do is to </a:t>
            </a:r>
            <a:r>
              <a:rPr lang="en-US" sz="2400" dirty="0" smtClean="0"/>
              <a:t>point our </a:t>
            </a:r>
            <a:r>
              <a:rPr lang="en-US" sz="2400" dirty="0"/>
              <a:t>local client at it, using the command given in the output: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-machine </a:t>
            </a:r>
            <a:r>
              <a:rPr lang="en-US" sz="2400" b="1" i="1" dirty="0" err="1"/>
              <a:t>env</a:t>
            </a:r>
            <a:r>
              <a:rPr lang="en-US" sz="2400" b="1" i="1" dirty="0"/>
              <a:t> </a:t>
            </a:r>
            <a:r>
              <a:rPr lang="en-US" sz="2400" b="1" i="1" dirty="0" err="1" smtClean="0"/>
              <a:t>identihost</a:t>
            </a:r>
            <a:r>
              <a:rPr lang="en-US" sz="2400" b="1" i="1" dirty="0" smtClean="0"/>
              <a:t>-do</a:t>
            </a:r>
          </a:p>
          <a:p>
            <a:r>
              <a:rPr lang="en-US" sz="2400" dirty="0" smtClean="0"/>
              <a:t>Now all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commands will run on this machine.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7843088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Compose is a tool for defining and running multi-container Docker applications. </a:t>
            </a:r>
            <a:endParaRPr lang="en-US" sz="2400" dirty="0" smtClean="0"/>
          </a:p>
          <a:p>
            <a:r>
              <a:rPr lang="en-US" sz="2400" dirty="0" smtClean="0"/>
              <a:t>With </a:t>
            </a:r>
            <a:r>
              <a:rPr lang="en-US" sz="2400" dirty="0"/>
              <a:t>Compose, you use a Compose file to configure your application’s services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Then, using a single command, you create and start all the services from your configuration. 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77995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To use </a:t>
            </a:r>
            <a:r>
              <a:rPr lang="en-US" sz="2400" dirty="0" err="1" smtClean="0"/>
              <a:t>docker</a:t>
            </a:r>
            <a:r>
              <a:rPr lang="en-US" sz="2400" dirty="0"/>
              <a:t> </a:t>
            </a:r>
            <a:r>
              <a:rPr lang="en-US" sz="2400" dirty="0" smtClean="0"/>
              <a:t>compose:</a:t>
            </a:r>
            <a:endParaRPr lang="en-US" sz="2400" dirty="0"/>
          </a:p>
          <a:p>
            <a:pPr lvl="1"/>
            <a:r>
              <a:rPr lang="en-US" sz="2400" dirty="0"/>
              <a:t>Define your app’s environment with a </a:t>
            </a:r>
            <a:r>
              <a:rPr lang="en-US" sz="2400" dirty="0" err="1"/>
              <a:t>Dockerfile</a:t>
            </a:r>
            <a:r>
              <a:rPr lang="en-US" sz="2400" dirty="0"/>
              <a:t> so it can be reproduced anywhere.</a:t>
            </a:r>
          </a:p>
          <a:p>
            <a:pPr lvl="1"/>
            <a:r>
              <a:rPr lang="en-US" sz="2400" dirty="0"/>
              <a:t>Define the services that make up your app in </a:t>
            </a:r>
            <a:r>
              <a:rPr lang="en-US" sz="2400" dirty="0" err="1"/>
              <a:t>docker-compose.yml</a:t>
            </a:r>
            <a:r>
              <a:rPr lang="en-US" sz="2400" dirty="0"/>
              <a:t> so they can be run together in an isolated environment.</a:t>
            </a:r>
          </a:p>
          <a:p>
            <a:pPr lvl="1"/>
            <a:r>
              <a:rPr lang="en-US" sz="2400" dirty="0"/>
              <a:t>Lastly, run </a:t>
            </a:r>
            <a:r>
              <a:rPr lang="en-US" sz="2400" dirty="0" err="1"/>
              <a:t>docker</a:t>
            </a:r>
            <a:r>
              <a:rPr lang="en-US" sz="2400" dirty="0"/>
              <a:t>-compose up and Compose will start and run your entire app.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3672752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example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966912"/>
            <a:ext cx="10418162" cy="39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922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If your organization is responsible for more than a handful of hosts, chances are </a:t>
            </a:r>
            <a:r>
              <a:rPr lang="en-US" sz="2400" dirty="0" smtClean="0"/>
              <a:t>that you’re </a:t>
            </a:r>
            <a:r>
              <a:rPr lang="en-US" sz="2400" dirty="0"/>
              <a:t>using some sort of configuration management (CM) </a:t>
            </a:r>
            <a:r>
              <a:rPr lang="en-US" sz="2400" dirty="0" smtClean="0"/>
              <a:t>tool.</a:t>
            </a:r>
          </a:p>
          <a:p>
            <a:r>
              <a:rPr lang="en-US" sz="2400" dirty="0"/>
              <a:t>All projects need to consider how they are going to ensure the</a:t>
            </a:r>
            <a:br>
              <a:rPr lang="en-US" sz="2400" dirty="0"/>
            </a:br>
            <a:r>
              <a:rPr lang="en-US" sz="2400" dirty="0"/>
              <a:t>operating system on the Docker host is up to date, especially with regard to </a:t>
            </a:r>
            <a:r>
              <a:rPr lang="en-US" sz="2400" dirty="0" smtClean="0"/>
              <a:t>security patches</a:t>
            </a:r>
            <a:r>
              <a:rPr lang="en-US" sz="2400" dirty="0"/>
              <a:t>. In turn, you also want to make sure the Docker images you are running </a:t>
            </a:r>
            <a:r>
              <a:rPr lang="en-US" sz="2400" dirty="0" smtClean="0"/>
              <a:t>are up </a:t>
            </a:r>
            <a:r>
              <a:rPr lang="en-US" sz="2400" dirty="0"/>
              <a:t>to </a:t>
            </a:r>
            <a:r>
              <a:rPr lang="en-US" sz="2400" dirty="0" smtClean="0"/>
              <a:t>date.</a:t>
            </a:r>
          </a:p>
          <a:p>
            <a:r>
              <a:rPr lang="en-US" sz="2400" dirty="0" err="1" smtClean="0"/>
              <a:t>Devops</a:t>
            </a:r>
            <a:r>
              <a:rPr lang="en-US" sz="2400" dirty="0" smtClean="0"/>
              <a:t> CM solutions such </a:t>
            </a:r>
            <a:r>
              <a:rPr lang="en-US" sz="2400" dirty="0"/>
              <a:t>as Puppet, Chef, </a:t>
            </a:r>
            <a:r>
              <a:rPr lang="en-US" sz="2400" dirty="0" err="1"/>
              <a:t>Ansible</a:t>
            </a:r>
            <a:r>
              <a:rPr lang="en-US" sz="2400" dirty="0"/>
              <a:t>, and Salt are designed to help manage these </a:t>
            </a:r>
            <a:r>
              <a:rPr lang="en-US" sz="2400" dirty="0" smtClean="0"/>
              <a:t>issues.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296143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devops</a:t>
            </a:r>
            <a:r>
              <a:rPr lang="en-US" dirty="0" smtClean="0"/>
              <a:t> tools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two main ways we can use CM tools with containers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We can treat our containers as VMs and use CM software to manage and update</a:t>
            </a:r>
            <a:br>
              <a:rPr lang="en-US" sz="2400" dirty="0"/>
            </a:br>
            <a:r>
              <a:rPr lang="en-US" sz="2400" dirty="0"/>
              <a:t>the software inside them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We can use the CM software to manage the Docker host and ensure containers</a:t>
            </a:r>
            <a:br>
              <a:rPr lang="en-US" sz="2400" dirty="0"/>
            </a:br>
            <a:r>
              <a:rPr lang="en-US" sz="2400" dirty="0"/>
              <a:t>are running the correct version of images, but view the containers themselves as</a:t>
            </a:r>
            <a:br>
              <a:rPr lang="en-US" sz="2400" dirty="0"/>
            </a:br>
            <a:r>
              <a:rPr lang="en-US" sz="2400" dirty="0"/>
              <a:t>black boxes that can be replaced, but not modified.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9973611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 practice we will need to distribute the containers between VMs.</a:t>
            </a:r>
          </a:p>
          <a:p>
            <a:r>
              <a:rPr lang="en-US" sz="2400" dirty="0" smtClean="0"/>
              <a:t>In a large production environment, doing this manually is impractical.</a:t>
            </a:r>
          </a:p>
          <a:p>
            <a:r>
              <a:rPr lang="en-US" sz="2400" dirty="0" smtClean="0"/>
              <a:t>We need a clustering management solution in order to handle this.</a:t>
            </a:r>
          </a:p>
          <a:p>
            <a:r>
              <a:rPr lang="en-US" sz="2400" dirty="0" smtClean="0"/>
              <a:t>There are several clustering solutions for Docker.</a:t>
            </a:r>
          </a:p>
          <a:p>
            <a:r>
              <a:rPr lang="en-US" sz="2400" dirty="0" smtClean="0"/>
              <a:t>We will take a look at the native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solution: Swarm.</a:t>
            </a:r>
          </a:p>
        </p:txBody>
      </p:sp>
    </p:spTree>
    <p:extLst>
      <p:ext uri="{BB962C8B-B14F-4D97-AF65-F5344CB8AC3E}">
        <p14:creationId xmlns:p14="http://schemas.microsoft.com/office/powerpoint/2010/main" val="35771778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Swarm is </a:t>
            </a:r>
            <a:r>
              <a:rPr lang="en-US" sz="2400" dirty="0"/>
              <a:t>the native clustering tool for Docker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Swarm </a:t>
            </a:r>
            <a:r>
              <a:rPr lang="en-US" sz="2400" dirty="0"/>
              <a:t>uses the standard Docker </a:t>
            </a:r>
            <a:r>
              <a:rPr lang="en-US" sz="2400" dirty="0" smtClean="0"/>
              <a:t>API, containers </a:t>
            </a:r>
            <a:r>
              <a:rPr lang="en-US" sz="2400" dirty="0"/>
              <a:t>can be launched using normal </a:t>
            </a:r>
            <a:r>
              <a:rPr lang="en-US" sz="2400" dirty="0" err="1"/>
              <a:t>docker</a:t>
            </a:r>
            <a:r>
              <a:rPr lang="en-US" sz="2400" dirty="0"/>
              <a:t> run commands and Swarm </a:t>
            </a:r>
            <a:r>
              <a:rPr lang="en-US" sz="2400" dirty="0" smtClean="0"/>
              <a:t>will take </a:t>
            </a:r>
            <a:r>
              <a:rPr lang="en-US" sz="2400" dirty="0"/>
              <a:t>care of selecting an appropriate host to run the container on.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also </a:t>
            </a:r>
            <a:r>
              <a:rPr lang="en-US" sz="2400" dirty="0" smtClean="0"/>
              <a:t>means that </a:t>
            </a:r>
            <a:r>
              <a:rPr lang="en-US" sz="2400" dirty="0"/>
              <a:t>other tools that use the Docker API—such as Compose and bespoke </a:t>
            </a:r>
            <a:r>
              <a:rPr lang="en-US" sz="2400" dirty="0" smtClean="0"/>
              <a:t>script can use </a:t>
            </a:r>
            <a:r>
              <a:rPr lang="en-US" sz="2400" dirty="0"/>
              <a:t>Swarm without any changes and take advantage of running on a cluster </a:t>
            </a:r>
            <a:r>
              <a:rPr lang="en-US" sz="2400" dirty="0" smtClean="0"/>
              <a:t>rather than </a:t>
            </a:r>
            <a:r>
              <a:rPr lang="en-US" sz="2400" dirty="0"/>
              <a:t>a single host.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94517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History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For </a:t>
            </a:r>
            <a:r>
              <a:rPr lang="en-US" sz="2400" dirty="0"/>
              <a:t>decades, UNIX systems have had the </a:t>
            </a:r>
            <a:r>
              <a:rPr lang="en-US" sz="2400" dirty="0" err="1"/>
              <a:t>chroot</a:t>
            </a:r>
            <a:r>
              <a:rPr lang="en-US" sz="2400" dirty="0"/>
              <a:t> </a:t>
            </a:r>
            <a:r>
              <a:rPr lang="en-US" sz="2400" dirty="0" smtClean="0"/>
              <a:t>command </a:t>
            </a:r>
            <a:r>
              <a:rPr lang="en-US" sz="2400" dirty="0"/>
              <a:t>that provides a simple form of filesystem isolation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Google started the development </a:t>
            </a:r>
            <a:r>
              <a:rPr lang="en-US" sz="2400" dirty="0" smtClean="0"/>
              <a:t>of </a:t>
            </a:r>
            <a:r>
              <a:rPr lang="en-US" sz="2400" dirty="0" err="1" smtClean="0"/>
              <a:t>CGroups</a:t>
            </a:r>
            <a:r>
              <a:rPr lang="en-US" sz="2400" dirty="0" smtClean="0"/>
              <a:t> </a:t>
            </a:r>
            <a:r>
              <a:rPr lang="en-US" sz="2400" dirty="0"/>
              <a:t>for the Linux kernel and began moving its infrastructure to containers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Linux </a:t>
            </a:r>
            <a:r>
              <a:rPr lang="en-US" sz="2400" dirty="0"/>
              <a:t>Containers (LXC) project started in 2008 and brought together </a:t>
            </a:r>
            <a:r>
              <a:rPr lang="en-US" sz="2400" dirty="0" err="1"/>
              <a:t>CGroups</a:t>
            </a:r>
            <a:r>
              <a:rPr lang="en-US" sz="2400" dirty="0"/>
              <a:t>, </a:t>
            </a:r>
            <a:r>
              <a:rPr lang="en-US" sz="2400" dirty="0" smtClean="0"/>
              <a:t>kernel </a:t>
            </a:r>
            <a:r>
              <a:rPr lang="en-US" sz="2400" dirty="0"/>
              <a:t>namespaces, and </a:t>
            </a:r>
            <a:r>
              <a:rPr lang="en-US" sz="2400" dirty="0" err="1"/>
              <a:t>chroot</a:t>
            </a:r>
            <a:r>
              <a:rPr lang="en-US" sz="2400" dirty="0"/>
              <a:t> </a:t>
            </a:r>
            <a:r>
              <a:rPr lang="en-US" sz="2400" dirty="0" smtClean="0"/>
              <a:t>technology.</a:t>
            </a:r>
          </a:p>
          <a:p>
            <a:r>
              <a:rPr lang="en-US" sz="2400" dirty="0" smtClean="0"/>
              <a:t>Finally</a:t>
            </a:r>
            <a:r>
              <a:rPr lang="en-US" sz="2400" dirty="0"/>
              <a:t>, in 2013, Docker brought the final pieces to the</a:t>
            </a:r>
            <a:br>
              <a:rPr lang="en-US" sz="2400" dirty="0"/>
            </a:br>
            <a:r>
              <a:rPr lang="en-US" sz="2400" dirty="0"/>
              <a:t>containerization puzzle, and the technology began to enter the mainstream.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3419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basic architecture of Swarm is fairly straightforward: each host runs a </a:t>
            </a:r>
            <a:r>
              <a:rPr lang="en-US" sz="2400" dirty="0" smtClean="0"/>
              <a:t>Swarm </a:t>
            </a:r>
            <a:r>
              <a:rPr lang="en-US" sz="2400" i="1" dirty="0" smtClean="0"/>
              <a:t>agent </a:t>
            </a:r>
            <a:r>
              <a:rPr lang="en-US" sz="2400" dirty="0"/>
              <a:t>and one host runs a Swarm </a:t>
            </a:r>
            <a:r>
              <a:rPr lang="en-US" sz="2400" i="1" dirty="0"/>
              <a:t>manager </a:t>
            </a:r>
            <a:endParaRPr lang="en-US" sz="2400" i="1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manager is responsible for the orchestration and scheduling of</a:t>
            </a:r>
            <a:br>
              <a:rPr lang="en-US" sz="2400" dirty="0"/>
            </a:br>
            <a:r>
              <a:rPr lang="en-US" sz="2400" dirty="0"/>
              <a:t>containers on the hosts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There are </a:t>
            </a:r>
            <a:r>
              <a:rPr lang="en-US" sz="2400" dirty="0" smtClean="0"/>
              <a:t>several </a:t>
            </a:r>
            <a:r>
              <a:rPr lang="en-US" sz="2400" dirty="0"/>
              <a:t>different methods for how hosts are found and added to a cluster, which </a:t>
            </a:r>
            <a:r>
              <a:rPr lang="en-US" sz="2400" dirty="0" smtClean="0"/>
              <a:t>is known </a:t>
            </a:r>
            <a:r>
              <a:rPr lang="en-US" sz="2400" dirty="0"/>
              <a:t>as </a:t>
            </a:r>
            <a:r>
              <a:rPr lang="en-US" sz="2400" i="1" dirty="0"/>
              <a:t>discovery </a:t>
            </a:r>
            <a:r>
              <a:rPr lang="en-US" sz="2400" dirty="0"/>
              <a:t>in Swarm. </a:t>
            </a:r>
            <a:endParaRPr lang="en-US" sz="2400" dirty="0" smtClean="0"/>
          </a:p>
          <a:p>
            <a:r>
              <a:rPr lang="en-US" sz="2400" dirty="0" smtClean="0"/>
              <a:t>By </a:t>
            </a:r>
            <a:r>
              <a:rPr lang="en-US" sz="2400" dirty="0"/>
              <a:t>default, </a:t>
            </a:r>
            <a:r>
              <a:rPr lang="en-US" sz="2400" i="1" dirty="0"/>
              <a:t>token</a:t>
            </a:r>
            <a:r>
              <a:rPr lang="en-US" sz="2400" dirty="0"/>
              <a:t>-based discovery is used, where </a:t>
            </a:r>
            <a:r>
              <a:rPr lang="en-US" sz="2400" dirty="0" smtClean="0"/>
              <a:t>the addresses </a:t>
            </a:r>
            <a:r>
              <a:rPr lang="en-US" sz="2400" dirty="0"/>
              <a:t>of hosts are kept in a list stored on the Docker Hub.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0141064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Swarm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776413"/>
            <a:ext cx="10893418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3097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Deployment</a:t>
            </a:r>
          </a:p>
          <a:p>
            <a:r>
              <a:rPr lang="en-US" sz="2400" dirty="0" smtClean="0"/>
              <a:t>Docker-machine</a:t>
            </a:r>
          </a:p>
          <a:p>
            <a:r>
              <a:rPr lang="en-US" sz="2400" dirty="0" smtClean="0"/>
              <a:t>Docker-compose</a:t>
            </a:r>
          </a:p>
          <a:p>
            <a:r>
              <a:rPr lang="en-US" sz="2400" dirty="0" smtClean="0"/>
              <a:t>Clustering  - Swarm</a:t>
            </a:r>
          </a:p>
        </p:txBody>
      </p:sp>
    </p:spTree>
    <p:extLst>
      <p:ext uri="{BB962C8B-B14F-4D97-AF65-F5344CB8AC3E}">
        <p14:creationId xmlns:p14="http://schemas.microsoft.com/office/powerpoint/2010/main" val="130942203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510562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summary</a:t>
            </a:r>
            <a:endParaRPr lang="he-IL" altLang="en-US" sz="6600" dirty="0" smtClean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599556"/>
          </a:xfrm>
        </p:spPr>
        <p:txBody>
          <a:bodyPr>
            <a:noAutofit/>
          </a:bodyPr>
          <a:lstStyle/>
          <a:p>
            <a:r>
              <a:rPr lang="en-US" sz="2400" dirty="0" smtClean="0"/>
              <a:t>What did we discuss ?</a:t>
            </a:r>
          </a:p>
          <a:p>
            <a:r>
              <a:rPr lang="en-US" sz="2400" dirty="0" smtClean="0"/>
              <a:t>What did we learn ?</a:t>
            </a:r>
          </a:p>
          <a:p>
            <a:r>
              <a:rPr lang="en-US" sz="2400" dirty="0" smtClean="0"/>
              <a:t>Feedback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1188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0520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Why Docker ?</a:t>
            </a:r>
          </a:p>
          <a:p>
            <a:r>
              <a:rPr lang="en-US" sz="2400" dirty="0" smtClean="0"/>
              <a:t>The Shipping Analogy</a:t>
            </a:r>
          </a:p>
          <a:p>
            <a:r>
              <a:rPr lang="en-US" sz="2400" dirty="0" smtClean="0"/>
              <a:t>What is a container.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013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2216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Architecture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490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Docker uses a client-server architecture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Docker </a:t>
            </a:r>
            <a:r>
              <a:rPr lang="en-US" sz="2400" i="1" dirty="0"/>
              <a:t>client</a:t>
            </a:r>
            <a:r>
              <a:rPr lang="en-US" sz="2400" dirty="0"/>
              <a:t> talks to the </a:t>
            </a:r>
            <a:r>
              <a:rPr lang="en-US" sz="2400" dirty="0" smtClean="0"/>
              <a:t>Docker daemon</a:t>
            </a:r>
            <a:r>
              <a:rPr lang="en-US" sz="2400" dirty="0"/>
              <a:t>, which does the heavy lifting of building, running, and distributing your Docker containers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Both the Docker client and the daemon </a:t>
            </a:r>
            <a:r>
              <a:rPr lang="en-US" sz="2400" i="1" dirty="0"/>
              <a:t>can</a:t>
            </a:r>
            <a:r>
              <a:rPr lang="en-US" sz="2400" dirty="0"/>
              <a:t> run on the same system, or you can connect a Docker client to a remote Docker daemon.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Docker client and daemon communicate via sockets or through a RESTful API.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51438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Agenda</a:t>
            </a:r>
            <a:endParaRPr lang="he-IL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/>
              <a:t>Introduction </a:t>
            </a:r>
            <a:r>
              <a:rPr lang="en-US" sz="2400" dirty="0" smtClean="0"/>
              <a:t>to Docker</a:t>
            </a:r>
          </a:p>
          <a:p>
            <a:r>
              <a:rPr lang="en-US" sz="2400" dirty="0" smtClean="0"/>
              <a:t>Docker Architecture</a:t>
            </a:r>
          </a:p>
          <a:p>
            <a:r>
              <a:rPr lang="en-US" sz="2400" dirty="0" smtClean="0"/>
              <a:t>Docker Basics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Creating images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DockerHub</a:t>
            </a:r>
            <a:r>
              <a:rPr lang="en-US" sz="2400" dirty="0" smtClean="0"/>
              <a:t> and private registries</a:t>
            </a:r>
          </a:p>
          <a:p>
            <a:r>
              <a:rPr lang="en-US" sz="2400" dirty="0" smtClean="0"/>
              <a:t>Docker networking</a:t>
            </a:r>
          </a:p>
          <a:p>
            <a:r>
              <a:rPr lang="en-US" sz="2400" dirty="0" smtClean="0"/>
              <a:t>Logging and monitoring</a:t>
            </a:r>
          </a:p>
          <a:p>
            <a:r>
              <a:rPr lang="en-US" sz="2400" dirty="0" smtClean="0"/>
              <a:t>Docker testing</a:t>
            </a:r>
          </a:p>
          <a:p>
            <a:r>
              <a:rPr lang="en-US" sz="2400" dirty="0" smtClean="0"/>
              <a:t>Docker deployment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54269045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smtClean="0"/>
              <a:t>Components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Docker daemon</a:t>
            </a:r>
          </a:p>
          <a:p>
            <a:r>
              <a:rPr lang="en-US" sz="2400" dirty="0" smtClean="0"/>
              <a:t>Docker client</a:t>
            </a:r>
          </a:p>
          <a:p>
            <a:r>
              <a:rPr lang="en-US" sz="2400" dirty="0" smtClean="0"/>
              <a:t>Docker registry</a:t>
            </a:r>
          </a:p>
          <a:p>
            <a:r>
              <a:rPr lang="en-US" sz="2400" dirty="0" smtClean="0"/>
              <a:t>Docker image</a:t>
            </a:r>
          </a:p>
          <a:p>
            <a:r>
              <a:rPr lang="en-US" sz="2400" dirty="0" smtClean="0"/>
              <a:t>Docker container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7805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Daemon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Docker daemon runs on a host machine. The user does not directly interact with the daemon, but instead through the Docker client</a:t>
            </a:r>
            <a:r>
              <a:rPr lang="en-US" sz="2400" dirty="0" smtClean="0"/>
              <a:t>.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68905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client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 Docker client is </a:t>
            </a:r>
            <a:r>
              <a:rPr lang="en-US" sz="2400" dirty="0"/>
              <a:t>the primary user interface to Docker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It accepts commands from the user and communicates back and forth with a Docker daemon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Contains the Docker binary CLI</a:t>
            </a:r>
          </a:p>
          <a:p>
            <a:r>
              <a:rPr lang="en-US" sz="2400" dirty="0" smtClean="0"/>
              <a:t>Talks to the Docker daemon using HTTP.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65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Docker registries store and distribute images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default registry is the </a:t>
            </a:r>
            <a:r>
              <a:rPr lang="en-US" sz="2400" dirty="0" smtClean="0"/>
              <a:t>Docker Hub</a:t>
            </a:r>
            <a:r>
              <a:rPr lang="en-US" sz="2400" dirty="0"/>
              <a:t>, which hosts thousands of public images as well as curated “official” images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Many </a:t>
            </a:r>
            <a:r>
              <a:rPr lang="en-US" sz="2400" dirty="0"/>
              <a:t>organizations run their own registries that can be used to store </a:t>
            </a:r>
            <a:r>
              <a:rPr lang="en-US" sz="2400" dirty="0" smtClean="0"/>
              <a:t>commercial or </a:t>
            </a:r>
            <a:r>
              <a:rPr lang="en-US" sz="2400" dirty="0"/>
              <a:t>sensitive images as well as avoiding the overhead of needing to </a:t>
            </a:r>
            <a:r>
              <a:rPr lang="en-US" sz="2400" dirty="0" smtClean="0"/>
              <a:t>download images </a:t>
            </a:r>
            <a:r>
              <a:rPr lang="en-US" sz="2400" dirty="0"/>
              <a:t>from the Internet.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59385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Docker image is a read-only template. </a:t>
            </a:r>
            <a:endParaRPr lang="en-US" sz="2400" dirty="0" smtClean="0"/>
          </a:p>
          <a:p>
            <a:r>
              <a:rPr lang="en-US" sz="2400" dirty="0" smtClean="0"/>
              <a:t>The image contains preinstalled components. </a:t>
            </a:r>
          </a:p>
          <a:p>
            <a:r>
              <a:rPr lang="en-US" sz="2400" dirty="0"/>
              <a:t>Images are used to create Docker containers. </a:t>
            </a:r>
            <a:endParaRPr lang="en-US" sz="2400" dirty="0" smtClean="0"/>
          </a:p>
          <a:p>
            <a:r>
              <a:rPr lang="en-US" sz="2400" dirty="0" smtClean="0"/>
              <a:t>Docker </a:t>
            </a:r>
            <a:r>
              <a:rPr lang="en-US" sz="2400" dirty="0"/>
              <a:t>provides a simple way to build new images or update existing images, </a:t>
            </a:r>
            <a:endParaRPr lang="en-US" sz="2400" dirty="0" smtClean="0"/>
          </a:p>
          <a:p>
            <a:r>
              <a:rPr lang="en-US" sz="2400" dirty="0" smtClean="0"/>
              <a:t>You </a:t>
            </a:r>
            <a:r>
              <a:rPr lang="en-US" sz="2400" dirty="0"/>
              <a:t>can download Docker images that other people have already created.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9085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Docker container is an instance of an image.</a:t>
            </a:r>
          </a:p>
          <a:p>
            <a:r>
              <a:rPr lang="en-US" sz="2400" dirty="0" smtClean="0"/>
              <a:t>A </a:t>
            </a:r>
            <a:r>
              <a:rPr lang="en-US" sz="2400" dirty="0"/>
              <a:t>Docker container holds everything that is needed for an application to run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Docker </a:t>
            </a:r>
            <a:r>
              <a:rPr lang="en-US" sz="2400" dirty="0"/>
              <a:t>containers can be run, started, stopped, moved, and deleted. </a:t>
            </a:r>
            <a:endParaRPr lang="en-US" sz="2400" dirty="0" smtClean="0"/>
          </a:p>
          <a:p>
            <a:r>
              <a:rPr lang="en-US" sz="2400" dirty="0" smtClean="0"/>
              <a:t>Each </a:t>
            </a:r>
            <a:r>
              <a:rPr lang="en-US" sz="2400" dirty="0"/>
              <a:t>container is an isolated and secure application platform. 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0818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architecture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284" y="1718114"/>
            <a:ext cx="9931527" cy="443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5783079" y="1299657"/>
            <a:ext cx="788879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12" y="24402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Changes and Updates</a:t>
            </a:r>
            <a:endParaRPr lang="en-US" dirty="0"/>
          </a:p>
        </p:txBody>
      </p:sp>
      <p:sp>
        <p:nvSpPr>
          <p:cNvPr id="7" name="Flowchart: Process 6"/>
          <p:cNvSpPr/>
          <p:nvPr/>
        </p:nvSpPr>
        <p:spPr>
          <a:xfrm>
            <a:off x="3332704" y="5887906"/>
            <a:ext cx="1939047" cy="382044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10588752" y="1030978"/>
            <a:ext cx="1172324" cy="187834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Docker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 Registry</a:t>
            </a:r>
            <a:endParaRPr lang="en-US" dirty="0"/>
          </a:p>
        </p:txBody>
      </p:sp>
      <p:sp>
        <p:nvSpPr>
          <p:cNvPr id="25" name="Flowchart: Process 24"/>
          <p:cNvSpPr/>
          <p:nvPr/>
        </p:nvSpPr>
        <p:spPr>
          <a:xfrm>
            <a:off x="8318554" y="5763054"/>
            <a:ext cx="3155134" cy="418650"/>
          </a:xfrm>
          <a:prstGeom prst="flowChart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598286" y="1717094"/>
            <a:ext cx="3839951" cy="24961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76726" y="1311611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Push</a:t>
            </a:r>
            <a:endParaRPr lang="en-US" i="1" dirty="0"/>
          </a:p>
        </p:txBody>
      </p:sp>
      <p:cxnSp>
        <p:nvCxnSpPr>
          <p:cNvPr id="47" name="Straight Connector 46"/>
          <p:cNvCxnSpPr>
            <a:stCxn id="85" idx="3"/>
          </p:cNvCxnSpPr>
          <p:nvPr/>
        </p:nvCxnSpPr>
        <p:spPr>
          <a:xfrm flipV="1">
            <a:off x="9082584" y="2988220"/>
            <a:ext cx="2241370" cy="1721876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574850" y="3564366"/>
            <a:ext cx="87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Update</a:t>
            </a:r>
            <a:endParaRPr lang="en-US" i="1" dirty="0"/>
          </a:p>
        </p:txBody>
      </p:sp>
      <p:sp>
        <p:nvSpPr>
          <p:cNvPr id="39" name="Rectangle 38"/>
          <p:cNvSpPr/>
          <p:nvPr/>
        </p:nvSpPr>
        <p:spPr>
          <a:xfrm>
            <a:off x="1947719" y="2032039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949232" y="1235434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820128" y="1299657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4273353" y="162080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5400000">
            <a:off x="6142555" y="2323539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772446" y="3133479"/>
            <a:ext cx="1104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Base </a:t>
            </a:r>
          </a:p>
          <a:p>
            <a:pPr algn="ctr"/>
            <a:r>
              <a:rPr lang="en-US" dirty="0" smtClean="0"/>
              <a:t>Container</a:t>
            </a:r>
          </a:p>
          <a:p>
            <a:pPr algn="ctr"/>
            <a:r>
              <a:rPr lang="en-US" dirty="0" smtClean="0"/>
              <a:t>Image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0296" y="6234229"/>
            <a:ext cx="2743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is now running A’’</a:t>
            </a:r>
          </a:p>
          <a:p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66748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A’’</a:t>
            </a:r>
            <a:endParaRPr lang="en-US" sz="14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645984" y="2402106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4609823" y="2300543"/>
            <a:ext cx="1229995" cy="5442"/>
          </a:xfrm>
          <a:prstGeom prst="line">
            <a:avLst/>
          </a:prstGeom>
          <a:ln w="5715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524105" y="3198976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rot="5400000">
            <a:off x="9975966" y="3527574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 </a:t>
            </a:r>
            <a:r>
              <a:rPr lang="el-GR" dirty="0" smtClean="0"/>
              <a:t>Δ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 rot="5400000">
            <a:off x="10058581" y="4259466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13" name="Striped Right Arrow 12"/>
          <p:cNvSpPr/>
          <p:nvPr/>
        </p:nvSpPr>
        <p:spPr>
          <a:xfrm rot="10800000">
            <a:off x="6474438" y="5150486"/>
            <a:ext cx="754911" cy="6329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20184" y="5108398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321697" y="4311793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/>
              <a:t>A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346129" y="4423379"/>
            <a:ext cx="969094" cy="14542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3819988" y="4721381"/>
            <a:ext cx="803384" cy="196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 rot="5400000">
            <a:off x="3877203" y="5463903"/>
            <a:ext cx="663766" cy="1968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3340297" y="5217677"/>
            <a:ext cx="754116" cy="65234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Bins/</a:t>
            </a:r>
          </a:p>
          <a:p>
            <a:pPr algn="ctr"/>
            <a:r>
              <a:rPr lang="en-US" dirty="0" smtClean="0"/>
              <a:t>Libs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3345938" y="4421072"/>
            <a:ext cx="760887" cy="7966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</a:t>
            </a:r>
          </a:p>
          <a:p>
            <a:pPr algn="ctr"/>
            <a:r>
              <a:rPr lang="en-US" dirty="0" smtClean="0"/>
              <a:t>A’’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645400" y="6168779"/>
            <a:ext cx="39623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Host running A wants to upgrade to A’’. Requests update. Gets only diffs</a:t>
            </a:r>
          </a:p>
          <a:p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3848842" y="3168920"/>
            <a:ext cx="131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Container Mod A’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3450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6230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Basics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332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6600" dirty="0" smtClean="0"/>
              <a:t>Introduction to </a:t>
            </a:r>
            <a:r>
              <a:rPr lang="en-US" altLang="en-US" sz="6600" dirty="0" err="1" smtClean="0"/>
              <a:t>docker</a:t>
            </a:r>
            <a:endParaRPr lang="he-IL" alt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20447716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dockeR</a:t>
            </a:r>
            <a:endParaRPr lang="he-I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</a:p>
          <a:p>
            <a:r>
              <a:rPr lang="en-US" dirty="0" smtClean="0"/>
              <a:t>Running </a:t>
            </a:r>
            <a:r>
              <a:rPr lang="en-US" dirty="0" err="1" smtClean="0"/>
              <a:t>docker</a:t>
            </a:r>
            <a:r>
              <a:rPr lang="en-US" dirty="0" smtClean="0"/>
              <a:t> commands using the exercises.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28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a container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971800"/>
            <a:ext cx="9817227" cy="614363"/>
          </a:xfrm>
        </p:spPr>
        <p:txBody>
          <a:bodyPr/>
          <a:lstStyle/>
          <a:p>
            <a:r>
              <a:rPr lang="en-US" dirty="0" smtClean="0"/>
              <a:t>Run a container interactively: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875662"/>
            <a:ext cx="9192280" cy="981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3643693"/>
            <a:ext cx="9192280" cy="9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commands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 each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we can get a CLI help by typing:</a:t>
            </a:r>
          </a:p>
          <a:p>
            <a:pPr lvl="1"/>
            <a:r>
              <a:rPr lang="en-US" sz="2400" dirty="0" smtClean="0"/>
              <a:t>$</a:t>
            </a:r>
            <a:r>
              <a:rPr lang="en-US" sz="2400" dirty="0" err="1" smtClean="0"/>
              <a:t>docker</a:t>
            </a:r>
            <a:r>
              <a:rPr lang="en-US" sz="2400" dirty="0" smtClean="0"/>
              <a:t> &lt;command&gt; --help</a:t>
            </a:r>
          </a:p>
          <a:p>
            <a:r>
              <a:rPr lang="en-US" sz="2600" dirty="0" smtClean="0"/>
              <a:t>The </a:t>
            </a:r>
            <a:r>
              <a:rPr lang="en-US" sz="2600" dirty="0" err="1" smtClean="0"/>
              <a:t>docker</a:t>
            </a:r>
            <a:r>
              <a:rPr lang="en-US" sz="2600" dirty="0" smtClean="0"/>
              <a:t> </a:t>
            </a:r>
            <a:r>
              <a:rPr lang="en-US" sz="2600" dirty="0"/>
              <a:t>run reference </a:t>
            </a:r>
            <a:r>
              <a:rPr lang="en-US" sz="2600" dirty="0" smtClean="0"/>
              <a:t>-</a:t>
            </a:r>
            <a:r>
              <a:rPr lang="en-US" sz="2600" dirty="0" smtClean="0">
                <a:hlinkClick r:id="rId2"/>
              </a:rPr>
              <a:t>https://docs.docker.com/engine/reference/run/</a:t>
            </a:r>
            <a:endParaRPr lang="en-US" sz="2600" dirty="0" smtClean="0"/>
          </a:p>
          <a:p>
            <a:r>
              <a:rPr lang="en-US" sz="2600" dirty="0" smtClean="0"/>
              <a:t>Docker command reference - </a:t>
            </a:r>
            <a:r>
              <a:rPr lang="en-US" sz="2600" dirty="0" smtClean="0">
                <a:hlinkClick r:id="rId3"/>
              </a:rPr>
              <a:t>https://docs.docker.com/engine/reference/commandline/cli/</a:t>
            </a:r>
            <a:endParaRPr lang="en-US" sz="2600" dirty="0" smtClean="0"/>
          </a:p>
          <a:p>
            <a:endParaRPr lang="he-IL" sz="2600" dirty="0"/>
          </a:p>
        </p:txBody>
      </p:sp>
    </p:spTree>
    <p:extLst>
      <p:ext uri="{BB962C8B-B14F-4D97-AF65-F5344CB8AC3E}">
        <p14:creationId xmlns:p14="http://schemas.microsoft.com/office/powerpoint/2010/main" val="225707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run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-a, --</a:t>
            </a:r>
            <a:r>
              <a:rPr lang="en-US" sz="2400" dirty="0" smtClean="0"/>
              <a:t>attach - Attaches </a:t>
            </a:r>
            <a:r>
              <a:rPr lang="en-US" sz="2400" dirty="0"/>
              <a:t>the given stream (STDOUT, etc.) to the terminal</a:t>
            </a:r>
            <a:r>
              <a:rPr lang="en-US" sz="2400" dirty="0" smtClean="0"/>
              <a:t>. </a:t>
            </a:r>
            <a:r>
              <a:rPr lang="en-US" sz="2400" dirty="0"/>
              <a:t>If unspecified and the container is started </a:t>
            </a:r>
            <a:r>
              <a:rPr lang="en-US" sz="2400" dirty="0" smtClean="0"/>
              <a:t>in interactive </a:t>
            </a:r>
            <a:r>
              <a:rPr lang="en-US" sz="2400" dirty="0"/>
              <a:t>mode (-</a:t>
            </a:r>
            <a:r>
              <a:rPr lang="en-US" sz="2400" dirty="0" err="1"/>
              <a:t>i</a:t>
            </a:r>
            <a:r>
              <a:rPr lang="en-US" sz="2400" dirty="0"/>
              <a:t>), </a:t>
            </a:r>
            <a:r>
              <a:rPr lang="en-US" sz="2400" dirty="0" err="1"/>
              <a:t>stdin</a:t>
            </a:r>
            <a:r>
              <a:rPr lang="en-US" sz="2400" dirty="0"/>
              <a:t> is also </a:t>
            </a:r>
            <a:r>
              <a:rPr lang="en-US" sz="2400" dirty="0" err="1" smtClean="0"/>
              <a:t>attached.Incompatible</a:t>
            </a:r>
            <a:r>
              <a:rPr lang="en-US" sz="2400" dirty="0" smtClean="0"/>
              <a:t> </a:t>
            </a:r>
            <a:r>
              <a:rPr lang="en-US" sz="2400" dirty="0"/>
              <a:t>with </a:t>
            </a:r>
            <a:r>
              <a:rPr lang="en-US" sz="2400" dirty="0" smtClean="0"/>
              <a:t>–d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d, --</a:t>
            </a:r>
            <a:r>
              <a:rPr lang="en-US" sz="2400" dirty="0" smtClean="0"/>
              <a:t>detach - Runs </a:t>
            </a:r>
            <a:r>
              <a:rPr lang="en-US" sz="2400" dirty="0"/>
              <a:t>the container in “detached” mode. The command will run the container </a:t>
            </a:r>
            <a:r>
              <a:rPr lang="en-US" sz="2400" dirty="0" smtClean="0"/>
              <a:t>in the </a:t>
            </a:r>
            <a:r>
              <a:rPr lang="en-US" sz="2400" dirty="0"/>
              <a:t>background and return the container ID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-</a:t>
            </a:r>
            <a:r>
              <a:rPr lang="en-US" sz="2400" dirty="0" err="1"/>
              <a:t>i</a:t>
            </a:r>
            <a:r>
              <a:rPr lang="en-US" sz="2400" dirty="0"/>
              <a:t>, --</a:t>
            </a:r>
            <a:r>
              <a:rPr lang="en-US" sz="2400" dirty="0" smtClean="0"/>
              <a:t>interactive Keeps </a:t>
            </a:r>
            <a:r>
              <a:rPr lang="en-US" sz="2400" dirty="0" err="1"/>
              <a:t>stdin</a:t>
            </a:r>
            <a:r>
              <a:rPr lang="en-US" sz="2400" dirty="0"/>
              <a:t> open (even when it’s not attached). Generally used with -t to </a:t>
            </a:r>
            <a:r>
              <a:rPr lang="en-US" sz="2400" dirty="0" smtClean="0"/>
              <a:t>start an </a:t>
            </a:r>
            <a:r>
              <a:rPr lang="en-US" sz="2400" dirty="0"/>
              <a:t>interactive container session. For example:</a:t>
            </a:r>
            <a:br>
              <a:rPr lang="en-US" sz="2400" dirty="0"/>
            </a:br>
            <a:r>
              <a:rPr lang="en-US" sz="2400" dirty="0"/>
              <a:t>$ </a:t>
            </a:r>
            <a:r>
              <a:rPr lang="en-US" sz="2400" b="1" dirty="0" err="1"/>
              <a:t>docker</a:t>
            </a:r>
            <a:r>
              <a:rPr lang="en-US" sz="2400" b="1" dirty="0"/>
              <a:t> run -it </a:t>
            </a:r>
            <a:r>
              <a:rPr lang="en-US" sz="2400" b="1" dirty="0" err="1"/>
              <a:t>debian</a:t>
            </a:r>
            <a:r>
              <a:rPr lang="en-US" sz="2400" b="1" dirty="0"/>
              <a:t> /bin/bash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root@bd0f26f928bb:/# ls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718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run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-</a:t>
            </a:r>
            <a:r>
              <a:rPr lang="en-US" sz="2400" dirty="0" err="1" smtClean="0"/>
              <a:t>rm</a:t>
            </a:r>
            <a:r>
              <a:rPr lang="en-US" sz="2400" dirty="0" smtClean="0"/>
              <a:t> -Automatically </a:t>
            </a:r>
            <a:r>
              <a:rPr lang="en-US" sz="2400" dirty="0"/>
              <a:t>removes the container when it exits. Cannot be used with -d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-</a:t>
            </a:r>
            <a:r>
              <a:rPr lang="en-US" sz="2400" dirty="0"/>
              <a:t>t, --</a:t>
            </a:r>
            <a:r>
              <a:rPr lang="en-US" sz="2400" dirty="0" err="1" smtClean="0"/>
              <a:t>tty</a:t>
            </a:r>
            <a:r>
              <a:rPr lang="en-US" sz="2400" dirty="0" smtClean="0"/>
              <a:t> -Allocates </a:t>
            </a:r>
            <a:r>
              <a:rPr lang="en-US" sz="2400" dirty="0"/>
              <a:t>a pseudo-TTY. Normally used with -</a:t>
            </a:r>
            <a:r>
              <a:rPr lang="en-US" sz="2400" dirty="0" err="1"/>
              <a:t>i</a:t>
            </a:r>
            <a:r>
              <a:rPr lang="en-US" sz="2400" dirty="0"/>
              <a:t> to start an interactive container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-h, --</a:t>
            </a:r>
            <a:r>
              <a:rPr lang="en-US" sz="2400" dirty="0" smtClean="0"/>
              <a:t>hostname - Sets </a:t>
            </a:r>
            <a:r>
              <a:rPr lang="en-US" sz="2400" dirty="0"/>
              <a:t>the container’s </a:t>
            </a:r>
            <a:r>
              <a:rPr lang="en-US" sz="2400" dirty="0" err="1"/>
              <a:t>unix</a:t>
            </a:r>
            <a:r>
              <a:rPr lang="en-US" sz="2400" dirty="0"/>
              <a:t> host name to NAME. For example: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 run -h "</a:t>
            </a:r>
            <a:r>
              <a:rPr lang="en-US" sz="2400" b="1" i="1" dirty="0" err="1"/>
              <a:t>myhost</a:t>
            </a:r>
            <a:r>
              <a:rPr lang="en-US" sz="2400" b="1" i="1" dirty="0"/>
              <a:t>" </a:t>
            </a:r>
            <a:r>
              <a:rPr lang="en-US" sz="2400" b="1" i="1" dirty="0" err="1"/>
              <a:t>debian</a:t>
            </a:r>
            <a:r>
              <a:rPr lang="en-US" sz="2400" b="1" i="1" dirty="0"/>
              <a:t> </a:t>
            </a:r>
            <a:r>
              <a:rPr lang="en-US" sz="2400" b="1" i="1" dirty="0" smtClean="0"/>
              <a:t>hostname</a:t>
            </a:r>
            <a:endParaRPr lang="en-US" sz="2400" i="1" dirty="0" smtClean="0"/>
          </a:p>
          <a:p>
            <a:r>
              <a:rPr lang="en-US" sz="2400" dirty="0" smtClean="0"/>
              <a:t>--</a:t>
            </a:r>
            <a:r>
              <a:rPr lang="en-US" sz="2400" dirty="0"/>
              <a:t>name </a:t>
            </a:r>
            <a:r>
              <a:rPr lang="en-US" sz="2400" dirty="0" err="1" smtClean="0"/>
              <a:t>NAME</a:t>
            </a:r>
            <a:r>
              <a:rPr lang="en-US" sz="2400" dirty="0" smtClean="0"/>
              <a:t> - Assigns </a:t>
            </a:r>
            <a:r>
              <a:rPr lang="en-US" sz="2400" dirty="0"/>
              <a:t>the name </a:t>
            </a:r>
            <a:r>
              <a:rPr lang="en-US" sz="2400" dirty="0" err="1"/>
              <a:t>NAME</a:t>
            </a:r>
            <a:r>
              <a:rPr lang="en-US" sz="2400" dirty="0"/>
              <a:t> to the container. The name can then be used to </a:t>
            </a:r>
            <a:r>
              <a:rPr lang="en-US" sz="2400" dirty="0" smtClean="0"/>
              <a:t>address the </a:t>
            </a:r>
            <a:r>
              <a:rPr lang="en-US" sz="2400" dirty="0"/>
              <a:t>container in other Docker commands.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477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attach [OPTIONS] CONTAINER</a:t>
            </a:r>
            <a:br>
              <a:rPr lang="en-US" sz="2400" dirty="0"/>
            </a:br>
            <a:r>
              <a:rPr lang="en-US" sz="2400" dirty="0"/>
              <a:t>The attach command allows the user to view or interact with the main </a:t>
            </a:r>
            <a:r>
              <a:rPr lang="en-US" sz="2400" dirty="0" smtClean="0"/>
              <a:t>process inside </a:t>
            </a:r>
            <a:r>
              <a:rPr lang="en-US" sz="2400" dirty="0"/>
              <a:t>the container. For example: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/>
              <a:t>ID=$(</a:t>
            </a:r>
            <a:r>
              <a:rPr lang="en-US" sz="2400" b="1" i="1" dirty="0" err="1"/>
              <a:t>docker</a:t>
            </a:r>
            <a:r>
              <a:rPr lang="en-US" sz="2400" b="1" i="1" dirty="0"/>
              <a:t> run -d </a:t>
            </a:r>
            <a:r>
              <a:rPr lang="en-US" sz="2400" b="1" i="1" dirty="0" err="1"/>
              <a:t>debian</a:t>
            </a:r>
            <a:r>
              <a:rPr lang="en-US" sz="2400" b="1" i="1" dirty="0"/>
              <a:t> </a:t>
            </a:r>
            <a:r>
              <a:rPr lang="en-US" sz="2400" b="1" i="1" dirty="0" err="1"/>
              <a:t>sh</a:t>
            </a:r>
            <a:r>
              <a:rPr lang="en-US" sz="2400" b="1" i="1" dirty="0"/>
              <a:t> -c "while true; do echo 'tick'; sleep 1; done;")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 attach $</a:t>
            </a:r>
            <a:r>
              <a:rPr lang="en-US" sz="2400" b="1" i="1" dirty="0" smtClean="0"/>
              <a:t>ID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create</a:t>
            </a:r>
            <a:br>
              <a:rPr lang="en-US" sz="2400" dirty="0"/>
            </a:br>
            <a:r>
              <a:rPr lang="en-US" sz="2400" dirty="0"/>
              <a:t>Creates a container from an image but does not start it. Takes most of the same</a:t>
            </a:r>
            <a:br>
              <a:rPr lang="en-US" sz="2400" dirty="0"/>
            </a:br>
            <a:r>
              <a:rPr lang="en-US" sz="2400" dirty="0"/>
              <a:t>arguments as </a:t>
            </a:r>
            <a:r>
              <a:rPr lang="en-US" sz="2400" dirty="0" err="1"/>
              <a:t>docker</a:t>
            </a:r>
            <a:r>
              <a:rPr lang="en-US" sz="2400" dirty="0"/>
              <a:t> run. To start the container, use </a:t>
            </a:r>
            <a:r>
              <a:rPr lang="en-US" sz="2400" dirty="0" err="1"/>
              <a:t>docker</a:t>
            </a:r>
            <a:r>
              <a:rPr lang="en-US" sz="2400" dirty="0"/>
              <a:t> start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cp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Copies files and directories between a container and the host.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23696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Managing</a:t>
            </a:r>
            <a:r>
              <a:rPr lang="fr-FR" dirty="0"/>
              <a:t>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smtClean="0"/>
              <a:t>exec </a:t>
            </a:r>
          </a:p>
          <a:p>
            <a:pPr marL="0" indent="0">
              <a:buNone/>
            </a:pPr>
            <a:r>
              <a:rPr lang="en-US" sz="2400" dirty="0" smtClean="0"/>
              <a:t>Runs </a:t>
            </a:r>
            <a:r>
              <a:rPr lang="en-US" sz="2400" dirty="0"/>
              <a:t>a command inside a container. Can be used to perform maintenance </a:t>
            </a:r>
            <a:r>
              <a:rPr lang="en-US" sz="2400" dirty="0" smtClean="0"/>
              <a:t>tasks or </a:t>
            </a:r>
            <a:r>
              <a:rPr lang="en-US" sz="2400" dirty="0"/>
              <a:t>as a replacement for </a:t>
            </a:r>
            <a:r>
              <a:rPr lang="en-US" sz="2400" dirty="0" err="1"/>
              <a:t>ssh</a:t>
            </a:r>
            <a:r>
              <a:rPr lang="en-US" sz="2400" dirty="0"/>
              <a:t> to log in to a </a:t>
            </a:r>
            <a:r>
              <a:rPr lang="en-US" sz="2400" dirty="0" smtClean="0"/>
              <a:t>container. For </a:t>
            </a:r>
            <a:r>
              <a:rPr lang="en-US" sz="2400" dirty="0"/>
              <a:t>example: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b="1" i="1" dirty="0" smtClean="0"/>
              <a:t>$ </a:t>
            </a:r>
            <a:r>
              <a:rPr lang="en-US" sz="2400" b="1" i="1" dirty="0"/>
              <a:t>ID=$(</a:t>
            </a:r>
            <a:r>
              <a:rPr lang="en-US" sz="2400" b="1" i="1" dirty="0" err="1"/>
              <a:t>docker</a:t>
            </a:r>
            <a:r>
              <a:rPr lang="en-US" sz="2400" b="1" i="1" dirty="0"/>
              <a:t> run -d </a:t>
            </a:r>
            <a:r>
              <a:rPr lang="en-US" sz="2400" b="1" i="1" dirty="0" err="1"/>
              <a:t>debian</a:t>
            </a:r>
            <a:r>
              <a:rPr lang="en-US" sz="2400" b="1" i="1" dirty="0"/>
              <a:t> </a:t>
            </a:r>
            <a:r>
              <a:rPr lang="en-US" sz="2400" b="1" i="1" dirty="0" err="1"/>
              <a:t>sh</a:t>
            </a:r>
            <a:r>
              <a:rPr lang="en-US" sz="2400" b="1" i="1" dirty="0"/>
              <a:t> -c "while true; do sleep 1; done;")</a:t>
            </a:r>
          </a:p>
          <a:p>
            <a:pPr marL="0" indent="0">
              <a:buNone/>
            </a:pPr>
            <a:r>
              <a:rPr lang="en-US" sz="2400" b="1" i="1" dirty="0" smtClean="0"/>
              <a:t>	$ </a:t>
            </a:r>
            <a:r>
              <a:rPr lang="en-US" sz="2400" b="1" i="1" dirty="0" err="1"/>
              <a:t>docker</a:t>
            </a:r>
            <a:r>
              <a:rPr lang="en-US" sz="2400" b="1" i="1" dirty="0"/>
              <a:t> exec $ID echo "Hello"</a:t>
            </a:r>
          </a:p>
          <a:p>
            <a:pPr marL="0" indent="0">
              <a:buNone/>
            </a:pPr>
            <a:r>
              <a:rPr lang="en-US" sz="2400" i="1" dirty="0" smtClean="0"/>
              <a:t>	Hello</a:t>
            </a:r>
            <a:endParaRPr lang="en-US" sz="2400" i="1" dirty="0"/>
          </a:p>
          <a:p>
            <a:pPr marL="0" indent="0">
              <a:buNone/>
            </a:pPr>
            <a:r>
              <a:rPr lang="en-US" sz="2400" i="1" dirty="0" smtClean="0"/>
              <a:t>	</a:t>
            </a:r>
            <a:r>
              <a:rPr lang="en-US" sz="2400" b="1" i="1" dirty="0" smtClean="0"/>
              <a:t>$ </a:t>
            </a:r>
            <a:r>
              <a:rPr lang="en-US" sz="2400" b="1" i="1" dirty="0" err="1" smtClean="0"/>
              <a:t>docker</a:t>
            </a:r>
            <a:r>
              <a:rPr lang="en-US" sz="2400" b="1" i="1" dirty="0" smtClean="0"/>
              <a:t> </a:t>
            </a:r>
            <a:r>
              <a:rPr lang="en-US" sz="2400" b="1" i="1" dirty="0"/>
              <a:t>exec -it $ID /bin/bash</a:t>
            </a:r>
          </a:p>
          <a:p>
            <a:pPr marL="0" indent="0">
              <a:buNone/>
            </a:pPr>
            <a:r>
              <a:rPr lang="en-US" sz="2400" i="1" dirty="0" smtClean="0"/>
              <a:t>	root@5c6c32041d68</a:t>
            </a:r>
            <a:r>
              <a:rPr lang="en-US" sz="2400" i="1" dirty="0"/>
              <a:t>:/# ls</a:t>
            </a:r>
            <a:endParaRPr lang="he-IL" sz="2400" i="1" dirty="0"/>
          </a:p>
        </p:txBody>
      </p:sp>
    </p:spTree>
    <p:extLst>
      <p:ext uri="{BB962C8B-B14F-4D97-AF65-F5344CB8AC3E}">
        <p14:creationId xmlns:p14="http://schemas.microsoft.com/office/powerpoint/2010/main" val="137650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Managing</a:t>
            </a:r>
            <a:r>
              <a:rPr lang="fr-FR" dirty="0"/>
              <a:t>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kill</a:t>
            </a:r>
            <a:br>
              <a:rPr lang="en-US" sz="2400" dirty="0"/>
            </a:br>
            <a:r>
              <a:rPr lang="en-US" sz="2400" dirty="0"/>
              <a:t>Sends a signal to the main process (PID 1) in a container</a:t>
            </a:r>
            <a:r>
              <a:rPr lang="en-US" sz="2400" dirty="0" smtClean="0"/>
              <a:t>.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pause</a:t>
            </a:r>
            <a:br>
              <a:rPr lang="en-US" sz="2400" dirty="0"/>
            </a:br>
            <a:r>
              <a:rPr lang="en-US" sz="2400" dirty="0"/>
              <a:t>Suspends all processes inside the given container. The processes do not </a:t>
            </a:r>
            <a:r>
              <a:rPr lang="en-US" sz="2400" dirty="0" smtClean="0"/>
              <a:t>receive any </a:t>
            </a:r>
            <a:r>
              <a:rPr lang="en-US" sz="2400" dirty="0"/>
              <a:t>signal that they are being suspended and consequently cannot shut down </a:t>
            </a:r>
            <a:r>
              <a:rPr lang="en-US" sz="2400" dirty="0" smtClean="0"/>
              <a:t>or clean </a:t>
            </a:r>
            <a:r>
              <a:rPr lang="en-US" sz="2400" dirty="0"/>
              <a:t>up. The processes can be restarted with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unpause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restart</a:t>
            </a:r>
            <a:br>
              <a:rPr lang="en-US" sz="2400" dirty="0"/>
            </a:br>
            <a:r>
              <a:rPr lang="en-US" sz="2400" dirty="0"/>
              <a:t>Restarts one or more containers. Roughly equivalent to calling </a:t>
            </a:r>
            <a:r>
              <a:rPr lang="en-US" sz="2400" dirty="0" err="1"/>
              <a:t>docker</a:t>
            </a:r>
            <a:r>
              <a:rPr lang="en-US" sz="2400" dirty="0"/>
              <a:t> stop </a:t>
            </a:r>
            <a:r>
              <a:rPr lang="en-US" sz="2400" dirty="0" smtClean="0"/>
              <a:t>followed </a:t>
            </a:r>
            <a:r>
              <a:rPr lang="en-US" sz="2400" dirty="0"/>
              <a:t>by </a:t>
            </a:r>
            <a:r>
              <a:rPr lang="en-US" sz="2400" dirty="0" err="1"/>
              <a:t>docker</a:t>
            </a:r>
            <a:r>
              <a:rPr lang="en-US" sz="2400" dirty="0"/>
              <a:t> start on the containers.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8216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Managing</a:t>
            </a:r>
            <a:r>
              <a:rPr lang="fr-FR" dirty="0"/>
              <a:t>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rm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Removes one or more containers. Returns the names or IDs of </a:t>
            </a:r>
            <a:r>
              <a:rPr lang="en-US" sz="2400" dirty="0" smtClean="0"/>
              <a:t>successfully deleted </a:t>
            </a:r>
            <a:r>
              <a:rPr lang="en-US" sz="2400" dirty="0"/>
              <a:t>containers. By default,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rm</a:t>
            </a:r>
            <a:r>
              <a:rPr lang="en-US" sz="2400" dirty="0"/>
              <a:t> will not remove any volumes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For example, to delete all stopped containers: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 </a:t>
            </a:r>
            <a:r>
              <a:rPr lang="en-US" sz="2400" b="1" i="1" dirty="0" err="1"/>
              <a:t>rm</a:t>
            </a:r>
            <a:r>
              <a:rPr lang="en-US" sz="2400" b="1" i="1" dirty="0"/>
              <a:t> $(</a:t>
            </a:r>
            <a:r>
              <a:rPr lang="en-US" sz="2400" b="1" i="1" dirty="0" err="1"/>
              <a:t>docker</a:t>
            </a:r>
            <a:r>
              <a:rPr lang="en-US" sz="2400" b="1" i="1" dirty="0"/>
              <a:t> </a:t>
            </a:r>
            <a:r>
              <a:rPr lang="en-US" sz="2400" b="1" i="1" dirty="0" err="1"/>
              <a:t>ps</a:t>
            </a:r>
            <a:r>
              <a:rPr lang="en-US" sz="2400" b="1" i="1" dirty="0"/>
              <a:t> -</a:t>
            </a:r>
            <a:r>
              <a:rPr lang="en-US" sz="2400" b="1" i="1" dirty="0" err="1"/>
              <a:t>aq</a:t>
            </a:r>
            <a:r>
              <a:rPr lang="en-US" sz="2400" b="1" i="1" dirty="0"/>
              <a:t>)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>b7a4e94253b3</a:t>
            </a:r>
            <a:br>
              <a:rPr lang="en-US" sz="2400" dirty="0"/>
            </a:br>
            <a:r>
              <a:rPr lang="en-US" sz="2400" dirty="0"/>
              <a:t>e33da73c275b</a:t>
            </a:r>
            <a:br>
              <a:rPr lang="en-US" sz="2400" dirty="0"/>
            </a:br>
            <a:r>
              <a:rPr lang="en-US" sz="2400" dirty="0" smtClean="0"/>
              <a:t>f47074b60757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start</a:t>
            </a:r>
            <a:br>
              <a:rPr lang="en-US" sz="2400" dirty="0"/>
            </a:br>
            <a:r>
              <a:rPr lang="en-US" sz="2400" dirty="0"/>
              <a:t>Starts a stopped container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66014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723" y="1764221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stop</a:t>
            </a:r>
            <a:br>
              <a:rPr lang="en-US" sz="2400" dirty="0"/>
            </a:br>
            <a:r>
              <a:rPr lang="en-US" sz="2400" dirty="0"/>
              <a:t>Stops (but does not remove) one or more containers. After calling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smtClean="0"/>
              <a:t>stop on </a:t>
            </a:r>
            <a:r>
              <a:rPr lang="en-US" sz="2400" dirty="0"/>
              <a:t>a container, it will transition to the “exited” state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unpause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Restarts a container previously paused with </a:t>
            </a:r>
            <a:r>
              <a:rPr lang="en-US" sz="2400" dirty="0" err="1"/>
              <a:t>docker</a:t>
            </a:r>
            <a:r>
              <a:rPr lang="en-US" sz="2400" dirty="0"/>
              <a:t> pause</a:t>
            </a:r>
            <a:r>
              <a:rPr lang="en-US" sz="2400" dirty="0" smtClean="0"/>
              <a:t>.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info</a:t>
            </a:r>
            <a:br>
              <a:rPr lang="en-US" sz="2400" dirty="0"/>
            </a:br>
            <a:r>
              <a:rPr lang="en-US" sz="2400" dirty="0"/>
              <a:t>Prints various information on the Docker system and host.</a:t>
            </a:r>
            <a:br>
              <a:rPr lang="en-US" sz="2400" dirty="0"/>
            </a:br>
            <a:r>
              <a:rPr lang="en-US" sz="2400" dirty="0" err="1"/>
              <a:t>docker</a:t>
            </a:r>
            <a:r>
              <a:rPr lang="en-US" sz="2400" dirty="0"/>
              <a:t> help</a:t>
            </a:r>
            <a:br>
              <a:rPr lang="en-US" sz="2400" dirty="0"/>
            </a:br>
            <a:r>
              <a:rPr lang="en-US" sz="2400" dirty="0"/>
              <a:t>Prints usage and help information for the given subcommand. Identical to </a:t>
            </a:r>
            <a:r>
              <a:rPr lang="en-US" sz="2400" dirty="0" smtClean="0"/>
              <a:t>running </a:t>
            </a:r>
            <a:r>
              <a:rPr lang="en-US" sz="2400" dirty="0"/>
              <a:t>a command with the --help flag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version</a:t>
            </a:r>
            <a:br>
              <a:rPr lang="en-US" sz="2400" dirty="0"/>
            </a:br>
            <a:r>
              <a:rPr lang="en-US" sz="2400" dirty="0"/>
              <a:t>Prints Docker version information for client and </a:t>
            </a:r>
            <a:r>
              <a:rPr lang="en-US" sz="2400" dirty="0" smtClean="0"/>
              <a:t>server.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6494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6600" dirty="0" smtClean="0"/>
              <a:t>Why Docker ?</a:t>
            </a:r>
            <a:endParaRPr lang="he-IL" altLang="en-US" sz="6600" dirty="0" smtClean="0"/>
          </a:p>
        </p:txBody>
      </p:sp>
    </p:spTree>
    <p:extLst>
      <p:ext uri="{BB962C8B-B14F-4D97-AF65-F5344CB8AC3E}">
        <p14:creationId xmlns:p14="http://schemas.microsoft.com/office/powerpoint/2010/main" val="4429105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diff</a:t>
            </a:r>
            <a:br>
              <a:rPr lang="en-US" sz="2400" dirty="0"/>
            </a:br>
            <a:r>
              <a:rPr lang="en-US" sz="2400" dirty="0"/>
              <a:t>Shows changes made to the containers filesystem compared to the image it was</a:t>
            </a:r>
            <a:br>
              <a:rPr lang="en-US" sz="2400" dirty="0"/>
            </a:br>
            <a:r>
              <a:rPr lang="en-US" sz="2400" dirty="0"/>
              <a:t>launched from. For example: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/>
              <a:t>ID=$(</a:t>
            </a:r>
            <a:r>
              <a:rPr lang="en-US" sz="2400" b="1" i="1" dirty="0" err="1"/>
              <a:t>docker</a:t>
            </a:r>
            <a:r>
              <a:rPr lang="en-US" sz="2400" b="1" i="1" dirty="0"/>
              <a:t> run -d </a:t>
            </a:r>
            <a:r>
              <a:rPr lang="en-US" sz="2400" b="1" i="1" dirty="0" err="1"/>
              <a:t>debian</a:t>
            </a:r>
            <a:r>
              <a:rPr lang="en-US" sz="2400" b="1" i="1" dirty="0"/>
              <a:t> touch /NEW-FILE)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 diff $ID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>A /</a:t>
            </a:r>
            <a:r>
              <a:rPr lang="en-US" sz="2400" i="1" dirty="0" smtClean="0"/>
              <a:t>NEW-FILE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events</a:t>
            </a:r>
            <a:br>
              <a:rPr lang="en-US" sz="2400" dirty="0"/>
            </a:br>
            <a:r>
              <a:rPr lang="en-US" sz="2400" dirty="0"/>
              <a:t>Prints real-time events from the daemon. Use CTRL-C to </a:t>
            </a:r>
            <a:r>
              <a:rPr lang="en-US" sz="2400" dirty="0" smtClean="0"/>
              <a:t>quit</a:t>
            </a:r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inspect</a:t>
            </a:r>
            <a:br>
              <a:rPr lang="en-US" sz="2400" dirty="0"/>
            </a:br>
            <a:r>
              <a:rPr lang="en-US" sz="2400" dirty="0"/>
              <a:t>Provides detailed information on given containers or images.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58793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logs</a:t>
            </a:r>
            <a:br>
              <a:rPr lang="en-US" sz="2400" dirty="0"/>
            </a:br>
            <a:r>
              <a:rPr lang="en-US" sz="2400" dirty="0"/>
              <a:t>Outputs the “logs” for a container. This is simply everything that has been </a:t>
            </a:r>
            <a:r>
              <a:rPr lang="en-US" sz="2400" dirty="0" smtClean="0"/>
              <a:t>written </a:t>
            </a:r>
            <a:r>
              <a:rPr lang="en-US" sz="2400" dirty="0"/>
              <a:t>to STDERR or STDOUT inside the container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/>
              <a:t>port</a:t>
            </a:r>
            <a:br>
              <a:rPr lang="en-US" sz="2400" dirty="0"/>
            </a:br>
            <a:r>
              <a:rPr lang="en-US" sz="2400" dirty="0"/>
              <a:t>Lists the exposed port mappings for the given container. Can optionally be </a:t>
            </a:r>
            <a:r>
              <a:rPr lang="en-US" sz="2400" dirty="0" smtClean="0"/>
              <a:t>given the </a:t>
            </a:r>
            <a:r>
              <a:rPr lang="en-US" sz="2400" dirty="0"/>
              <a:t>internal container port and protocol to look up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:</a:t>
            </a:r>
            <a:br>
              <a:rPr lang="fr-FR" sz="2400" dirty="0"/>
            </a:br>
            <a:r>
              <a:rPr lang="fr-FR" sz="2400" i="1" dirty="0"/>
              <a:t>$ </a:t>
            </a:r>
            <a:r>
              <a:rPr lang="fr-FR" sz="2400" b="1" i="1" dirty="0"/>
              <a:t>ID=$(docker </a:t>
            </a:r>
            <a:r>
              <a:rPr lang="fr-FR" sz="2400" b="1" i="1" dirty="0" err="1"/>
              <a:t>run</a:t>
            </a:r>
            <a:r>
              <a:rPr lang="fr-FR" sz="2400" b="1" i="1" dirty="0"/>
              <a:t> -P -d redis)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$ </a:t>
            </a:r>
            <a:r>
              <a:rPr lang="fr-FR" sz="2400" b="1" i="1" dirty="0"/>
              <a:t>docker port $ID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6379/</a:t>
            </a:r>
            <a:r>
              <a:rPr lang="fr-FR" sz="2400" i="1" dirty="0" err="1"/>
              <a:t>tcp</a:t>
            </a:r>
            <a:r>
              <a:rPr lang="fr-FR" sz="2400" i="1" dirty="0"/>
              <a:t> -&gt; 0.0.0.0:32768</a:t>
            </a:r>
            <a:br>
              <a:rPr lang="fr-FR" sz="2400" i="1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18274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Provides high-level information on current containers, such as the name, ID, </a:t>
            </a:r>
            <a:r>
              <a:rPr lang="en-US" sz="2400" dirty="0" smtClean="0"/>
              <a:t>and status</a:t>
            </a:r>
            <a:r>
              <a:rPr lang="en-US" sz="2400" dirty="0"/>
              <a:t>. Takes a lot of different arguments, notably -a for getting all </a:t>
            </a:r>
            <a:r>
              <a:rPr lang="en-US" sz="2400" dirty="0" err="1" smtClean="0"/>
              <a:t>containers,not</a:t>
            </a:r>
            <a:r>
              <a:rPr lang="en-US" sz="2400" dirty="0" smtClean="0"/>
              <a:t> </a:t>
            </a:r>
            <a:r>
              <a:rPr lang="en-US" sz="2400" dirty="0"/>
              <a:t>just running ones. Also note the -q argument, which only returns the </a:t>
            </a:r>
            <a:r>
              <a:rPr lang="en-US" sz="2400" dirty="0" smtClean="0"/>
              <a:t>container </a:t>
            </a:r>
            <a:r>
              <a:rPr lang="en-US" sz="2400" dirty="0"/>
              <a:t>IDs and is very useful as input to other commands such as </a:t>
            </a:r>
            <a:r>
              <a:rPr lang="en-US" sz="2400" dirty="0" err="1"/>
              <a:t>docker</a:t>
            </a:r>
            <a:r>
              <a:rPr lang="en-US" sz="2400" dirty="0"/>
              <a:t> rm</a:t>
            </a:r>
            <a:r>
              <a:rPr lang="en-US" sz="2400" dirty="0" smtClean="0"/>
              <a:t>.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top</a:t>
            </a:r>
            <a:br>
              <a:rPr lang="en-US" sz="2400" dirty="0"/>
            </a:br>
            <a:r>
              <a:rPr lang="en-US" sz="2400" dirty="0"/>
              <a:t>Provides information on the running processes inside a given container. In </a:t>
            </a:r>
            <a:r>
              <a:rPr lang="en-US" sz="2400" dirty="0" err="1" smtClean="0"/>
              <a:t>effect,this</a:t>
            </a:r>
            <a:r>
              <a:rPr lang="en-US" sz="2400" dirty="0" smtClean="0"/>
              <a:t> </a:t>
            </a:r>
            <a:r>
              <a:rPr lang="en-US" sz="2400" dirty="0"/>
              <a:t>command runs the UNIX </a:t>
            </a:r>
            <a:r>
              <a:rPr lang="en-US" sz="2400" dirty="0" err="1"/>
              <a:t>ps</a:t>
            </a:r>
            <a:r>
              <a:rPr lang="en-US" sz="2400" dirty="0"/>
              <a:t> utility on the host and filters for processes </a:t>
            </a:r>
            <a:r>
              <a:rPr lang="en-US" sz="2400" dirty="0" smtClean="0"/>
              <a:t>in the </a:t>
            </a:r>
            <a:r>
              <a:rPr lang="en-US" sz="2400" dirty="0"/>
              <a:t>given </a:t>
            </a:r>
            <a:r>
              <a:rPr lang="en-US" sz="2400" dirty="0" smtClean="0"/>
              <a:t>container.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19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Managing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78532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build</a:t>
            </a:r>
            <a:br>
              <a:rPr lang="en-US" sz="2400" dirty="0"/>
            </a:br>
            <a:r>
              <a:rPr lang="en-US" sz="2400" dirty="0"/>
              <a:t>Builds an image from a </a:t>
            </a:r>
            <a:r>
              <a:rPr lang="en-US" sz="2400" dirty="0" err="1"/>
              <a:t>Dockerfile</a:t>
            </a:r>
            <a:r>
              <a:rPr lang="en-US" sz="2400" dirty="0"/>
              <a:t>. </a:t>
            </a:r>
            <a:r>
              <a:rPr lang="en-US" sz="2400" dirty="0" smtClean="0"/>
              <a:t>(See next topic)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commit</a:t>
            </a:r>
            <a:br>
              <a:rPr lang="en-US" sz="2400" dirty="0"/>
            </a:br>
            <a:r>
              <a:rPr lang="en-US" sz="2400" dirty="0"/>
              <a:t>Creates an image from the specified container. While </a:t>
            </a:r>
            <a:r>
              <a:rPr lang="en-US" sz="2400" dirty="0" err="1"/>
              <a:t>docker</a:t>
            </a:r>
            <a:r>
              <a:rPr lang="en-US" sz="2400" dirty="0"/>
              <a:t> commit can be </a:t>
            </a:r>
            <a:r>
              <a:rPr lang="en-US" sz="2400" dirty="0" smtClean="0"/>
              <a:t>useful</a:t>
            </a:r>
            <a:r>
              <a:rPr lang="en-US" sz="2400" dirty="0"/>
              <a:t>, it is generally preferable to create images using </a:t>
            </a:r>
            <a:r>
              <a:rPr lang="en-US" sz="2400" dirty="0" err="1"/>
              <a:t>docker</a:t>
            </a:r>
            <a:r>
              <a:rPr lang="en-US" sz="2400" dirty="0"/>
              <a:t> build, which is </a:t>
            </a:r>
            <a:r>
              <a:rPr lang="en-US" sz="2400" dirty="0" smtClean="0"/>
              <a:t>easily repeatable</a:t>
            </a:r>
            <a:r>
              <a:rPr lang="en-US" sz="2400" dirty="0"/>
              <a:t>. </a:t>
            </a:r>
            <a:r>
              <a:rPr lang="fr-FR" sz="2400" dirty="0"/>
              <a:t>For </a:t>
            </a:r>
            <a:r>
              <a:rPr lang="fr-FR" sz="2400" dirty="0" err="1"/>
              <a:t>example</a:t>
            </a:r>
            <a:r>
              <a:rPr lang="fr-FR" sz="2400" dirty="0"/>
              <a:t>:</a:t>
            </a:r>
            <a:br>
              <a:rPr lang="fr-FR" sz="2400" dirty="0"/>
            </a:br>
            <a:r>
              <a:rPr lang="fr-FR" sz="2400" i="1" dirty="0"/>
              <a:t>$ </a:t>
            </a:r>
            <a:r>
              <a:rPr lang="fr-FR" sz="2400" b="1" i="1" dirty="0"/>
              <a:t>ID=$(docker </a:t>
            </a:r>
            <a:r>
              <a:rPr lang="fr-FR" sz="2400" b="1" i="1" dirty="0" err="1"/>
              <a:t>run</a:t>
            </a:r>
            <a:r>
              <a:rPr lang="fr-FR" sz="2400" b="1" i="1" dirty="0"/>
              <a:t> -d redis </a:t>
            </a:r>
            <a:r>
              <a:rPr lang="fr-FR" sz="2400" b="1" i="1" dirty="0" err="1"/>
              <a:t>touch</a:t>
            </a:r>
            <a:r>
              <a:rPr lang="fr-FR" sz="2400" b="1" i="1" dirty="0"/>
              <a:t> /new-file)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$ </a:t>
            </a:r>
            <a:r>
              <a:rPr lang="fr-FR" sz="2400" b="1" i="1" dirty="0"/>
              <a:t>docker commit -a "Joe </a:t>
            </a:r>
            <a:r>
              <a:rPr lang="fr-FR" sz="2400" b="1" i="1" dirty="0" err="1"/>
              <a:t>Bloggs</a:t>
            </a:r>
            <a:r>
              <a:rPr lang="fr-FR" sz="2400" b="1" i="1" dirty="0"/>
              <a:t>" -m "Comment" $ID </a:t>
            </a:r>
            <a:r>
              <a:rPr lang="fr-FR" sz="2400" b="1" i="1" dirty="0" err="1"/>
              <a:t>commit:test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ac479108b0fa9a02a7fb290a22dacd5e20c867ec512d6813ed42e3517711a0cf</a:t>
            </a:r>
            <a:br>
              <a:rPr lang="fr-FR" sz="2400" i="1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6340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 err="1"/>
              <a:t>docker</a:t>
            </a:r>
            <a:r>
              <a:rPr lang="en-US" dirty="0"/>
              <a:t> images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34287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export</a:t>
            </a:r>
            <a:br>
              <a:rPr lang="en-US" sz="2400" dirty="0"/>
            </a:br>
            <a:r>
              <a:rPr lang="en-US" sz="2400" dirty="0"/>
              <a:t>Exports the contents of the container’s filesystem as a tar archive on STDOUT. </a:t>
            </a:r>
            <a:r>
              <a:rPr lang="en-US" sz="2400" dirty="0" smtClean="0"/>
              <a:t>The resulting </a:t>
            </a:r>
            <a:r>
              <a:rPr lang="en-US" sz="2400" dirty="0"/>
              <a:t>archive can be loaded with </a:t>
            </a:r>
            <a:r>
              <a:rPr lang="en-US" sz="2400" dirty="0" err="1"/>
              <a:t>docker</a:t>
            </a:r>
            <a:r>
              <a:rPr lang="en-US" sz="2400" dirty="0"/>
              <a:t> import. </a:t>
            </a:r>
            <a:endParaRPr lang="en-US" sz="2400" dirty="0" smtClean="0"/>
          </a:p>
          <a:p>
            <a:r>
              <a:rPr lang="en-US" sz="2400" dirty="0" err="1"/>
              <a:t>docker</a:t>
            </a:r>
            <a:r>
              <a:rPr lang="en-US" sz="2400" dirty="0"/>
              <a:t> import</a:t>
            </a:r>
            <a:br>
              <a:rPr lang="en-US" sz="2400" dirty="0"/>
            </a:br>
            <a:r>
              <a:rPr lang="en-US" sz="2400" dirty="0"/>
              <a:t>Creates an image from an archive file containing a filesystem, such as that </a:t>
            </a:r>
            <a:r>
              <a:rPr lang="en-US" sz="2400" dirty="0" smtClean="0"/>
              <a:t>created by </a:t>
            </a:r>
            <a:r>
              <a:rPr lang="en-US" sz="2400" dirty="0" err="1"/>
              <a:t>docker</a:t>
            </a:r>
            <a:r>
              <a:rPr lang="en-US" sz="2400" dirty="0"/>
              <a:t> export. </a:t>
            </a:r>
            <a:endParaRPr lang="en-US" sz="2400" dirty="0" smtClean="0"/>
          </a:p>
          <a:p>
            <a:r>
              <a:rPr lang="en-US" sz="2400" dirty="0" err="1"/>
              <a:t>docker</a:t>
            </a:r>
            <a:r>
              <a:rPr lang="en-US" sz="2400" dirty="0"/>
              <a:t> history</a:t>
            </a:r>
            <a:br>
              <a:rPr lang="en-US" sz="2400" dirty="0"/>
            </a:br>
            <a:r>
              <a:rPr lang="en-US" sz="2400" dirty="0"/>
              <a:t>Outputs information on each of the layers in an image.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70541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</a:t>
            </a:r>
            <a:r>
              <a:rPr lang="en-US" dirty="0" err="1"/>
              <a:t>docker</a:t>
            </a:r>
            <a:r>
              <a:rPr lang="en-US" dirty="0"/>
              <a:t> images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678495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images</a:t>
            </a:r>
            <a:br>
              <a:rPr lang="en-US" sz="2400" dirty="0"/>
            </a:br>
            <a:r>
              <a:rPr lang="en-US" sz="2400" dirty="0"/>
              <a:t>Provides a list of local images, including information such as repository </a:t>
            </a:r>
            <a:r>
              <a:rPr lang="en-US" sz="2400" dirty="0" err="1" smtClean="0"/>
              <a:t>name,tag</a:t>
            </a:r>
            <a:r>
              <a:rPr lang="en-US" sz="2400" dirty="0" smtClean="0"/>
              <a:t> </a:t>
            </a:r>
            <a:r>
              <a:rPr lang="en-US" sz="2400" dirty="0"/>
              <a:t>name, and size. </a:t>
            </a:r>
            <a:endParaRPr lang="en-US" sz="2400" dirty="0" smtClean="0"/>
          </a:p>
          <a:p>
            <a:r>
              <a:rPr lang="en-US" sz="2400" dirty="0" err="1"/>
              <a:t>docker</a:t>
            </a:r>
            <a:r>
              <a:rPr lang="en-US" sz="2400" dirty="0"/>
              <a:t> load</a:t>
            </a:r>
            <a:br>
              <a:rPr lang="en-US" sz="2400" dirty="0"/>
            </a:br>
            <a:r>
              <a:rPr lang="en-US" sz="2400" dirty="0"/>
              <a:t>Loads a repository from a tar archive passed via STDIN. The repository may </a:t>
            </a:r>
            <a:r>
              <a:rPr lang="en-US" sz="2400" dirty="0" smtClean="0"/>
              <a:t>contain </a:t>
            </a:r>
            <a:r>
              <a:rPr lang="en-US" sz="2400" dirty="0"/>
              <a:t>several images and tags. Unlike </a:t>
            </a:r>
            <a:r>
              <a:rPr lang="en-US" sz="2400" dirty="0" err="1"/>
              <a:t>docker</a:t>
            </a:r>
            <a:r>
              <a:rPr lang="en-US" sz="2400" dirty="0"/>
              <a:t> import, the images will include </a:t>
            </a:r>
            <a:r>
              <a:rPr lang="en-US" sz="2400" dirty="0" smtClean="0"/>
              <a:t>history </a:t>
            </a:r>
            <a:r>
              <a:rPr lang="en-US" sz="2400" dirty="0"/>
              <a:t>and metadata. </a:t>
            </a:r>
            <a:endParaRPr lang="en-US" sz="2400" dirty="0" smtClean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rmi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Deletes the given image or images. Images are specified by ID or repository </a:t>
            </a:r>
            <a:r>
              <a:rPr lang="en-US" sz="2400" dirty="0" smtClean="0"/>
              <a:t>and tag </a:t>
            </a:r>
            <a:r>
              <a:rPr lang="en-US" sz="2400" dirty="0"/>
              <a:t>name. </a:t>
            </a:r>
            <a:endParaRPr lang="en-US" sz="2400" dirty="0" smtClean="0"/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6531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Managing</a:t>
            </a:r>
            <a:r>
              <a:rPr lang="fr-FR" dirty="0"/>
              <a:t> docker images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save</a:t>
            </a:r>
            <a:br>
              <a:rPr lang="en-US" sz="2400" dirty="0"/>
            </a:br>
            <a:r>
              <a:rPr lang="en-US" sz="2400" dirty="0"/>
              <a:t>Saves the named images or repositories to a tar archive, which is streamed to STDOUT (use -o to write to a file</a:t>
            </a:r>
            <a:r>
              <a:rPr lang="en-US" sz="2400" dirty="0" smtClean="0"/>
              <a:t>).</a:t>
            </a:r>
          </a:p>
          <a:p>
            <a:r>
              <a:rPr lang="en-US" sz="2400" dirty="0" err="1"/>
              <a:t>docker</a:t>
            </a:r>
            <a:r>
              <a:rPr lang="en-US" sz="2400" dirty="0"/>
              <a:t> tag</a:t>
            </a:r>
            <a:br>
              <a:rPr lang="en-US" sz="2400" dirty="0"/>
            </a:br>
            <a:r>
              <a:rPr lang="en-US" sz="2400" dirty="0"/>
              <a:t>Associates a repository and tag name with an image. The image can identified by</a:t>
            </a:r>
            <a:br>
              <a:rPr lang="en-US" sz="2400" dirty="0"/>
            </a:br>
            <a:r>
              <a:rPr lang="en-US" sz="2400" dirty="0"/>
              <a:t>ID or repository and tag (the latest tag is assumed if none is given). If no tag is</a:t>
            </a:r>
            <a:br>
              <a:rPr lang="en-US" sz="2400" dirty="0"/>
            </a:br>
            <a:r>
              <a:rPr lang="en-US" sz="2400" dirty="0"/>
              <a:t>given for the new name, latest is assumed.</a:t>
            </a:r>
            <a:br>
              <a:rPr lang="en-US" sz="2400" dirty="0"/>
            </a:br>
            <a:r>
              <a:rPr lang="en-US" sz="2400" dirty="0"/>
              <a:t>For example:</a:t>
            </a:r>
            <a:br>
              <a:rPr lang="en-US" sz="2400" dirty="0"/>
            </a:br>
            <a:r>
              <a:rPr lang="en-US" sz="2400" i="1" dirty="0"/>
              <a:t>$ </a:t>
            </a:r>
            <a:r>
              <a:rPr lang="en-US" sz="2400" b="1" i="1" dirty="0" err="1"/>
              <a:t>docker</a:t>
            </a:r>
            <a:r>
              <a:rPr lang="en-US" sz="2400" b="1" i="1" dirty="0"/>
              <a:t> tag faa2b75ce09a </a:t>
            </a:r>
            <a:r>
              <a:rPr lang="en-US" sz="2400" b="1" i="1" dirty="0" err="1"/>
              <a:t>newname</a:t>
            </a: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62219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Exposing containers to the world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Say you’re running a web server inside a container. How do you provide the </a:t>
            </a:r>
            <a:r>
              <a:rPr lang="en-US" sz="2400" dirty="0" smtClean="0"/>
              <a:t>outside world </a:t>
            </a:r>
            <a:r>
              <a:rPr lang="en-US" sz="2400" dirty="0"/>
              <a:t>with access?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answer is to “publish” ports with the -p or -P commands. </a:t>
            </a:r>
            <a:endParaRPr lang="en-US" sz="2400" dirty="0" smtClean="0"/>
          </a:p>
          <a:p>
            <a:r>
              <a:rPr lang="en-US" sz="2400" dirty="0" smtClean="0"/>
              <a:t>This command </a:t>
            </a:r>
            <a:r>
              <a:rPr lang="en-US" sz="2400" dirty="0"/>
              <a:t>forwards ports on the host to the container. For example:</a:t>
            </a:r>
            <a:br>
              <a:rPr lang="en-US" sz="2400" dirty="0"/>
            </a:br>
            <a:r>
              <a:rPr lang="en-US" sz="2400" dirty="0" smtClean="0"/>
              <a:t>	$ </a:t>
            </a:r>
            <a:r>
              <a:rPr lang="en-US" sz="2400" b="1" dirty="0" err="1"/>
              <a:t>docker</a:t>
            </a:r>
            <a:r>
              <a:rPr lang="en-US" sz="2400" b="1" dirty="0"/>
              <a:t> run -d -p 8000:80 </a:t>
            </a:r>
            <a:r>
              <a:rPr lang="en-US" sz="2400" b="1" dirty="0" err="1" smtClean="0"/>
              <a:t>nginx</a:t>
            </a:r>
            <a:endParaRPr lang="en-US" sz="2400" b="1" dirty="0" smtClean="0"/>
          </a:p>
          <a:p>
            <a:r>
              <a:rPr lang="en-US" sz="2400" dirty="0"/>
              <a:t>The -p 8000:80 argument has told Docker to forward port 8000 on the host to </a:t>
            </a:r>
            <a:r>
              <a:rPr lang="en-US" sz="2400" dirty="0" smtClean="0"/>
              <a:t>port 80 </a:t>
            </a:r>
            <a:r>
              <a:rPr lang="en-US" sz="2400" dirty="0"/>
              <a:t>in the container. Alternatively, the -P argument can be used to tell Docker to </a:t>
            </a:r>
            <a:r>
              <a:rPr lang="en-US" sz="2400" dirty="0" smtClean="0"/>
              <a:t>automatically </a:t>
            </a:r>
            <a:r>
              <a:rPr lang="en-US" sz="2400" dirty="0"/>
              <a:t>select a free port to forward to on the host.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09193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Docker </a:t>
            </a:r>
            <a:r>
              <a:rPr lang="en-US" sz="2400" i="1" dirty="0"/>
              <a:t>links </a:t>
            </a:r>
            <a:r>
              <a:rPr lang="en-US" sz="2400" dirty="0"/>
              <a:t>are the simplest way to allow containers on the same host to talk to </a:t>
            </a:r>
            <a:r>
              <a:rPr lang="en-US" sz="2400" dirty="0" smtClean="0"/>
              <a:t>each other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n-US" sz="2400" dirty="0"/>
              <a:t>using the default Docker networking model, communication </a:t>
            </a:r>
            <a:r>
              <a:rPr lang="en-US" sz="2400" dirty="0" smtClean="0"/>
              <a:t>between containers </a:t>
            </a:r>
            <a:r>
              <a:rPr lang="en-US" sz="2400" dirty="0"/>
              <a:t>will be over an internal Docker network, meaning communications </a:t>
            </a:r>
            <a:r>
              <a:rPr lang="en-US" sz="2400" dirty="0" smtClean="0"/>
              <a:t>are not </a:t>
            </a:r>
            <a:r>
              <a:rPr lang="en-US" sz="2400" dirty="0"/>
              <a:t>exposed to the host </a:t>
            </a:r>
            <a:r>
              <a:rPr lang="en-US" sz="2400" dirty="0" smtClean="0"/>
              <a:t>network.</a:t>
            </a:r>
          </a:p>
          <a:p>
            <a:r>
              <a:rPr lang="en-US" sz="2400" dirty="0"/>
              <a:t>Links are initialized by giving the </a:t>
            </a:r>
            <a:r>
              <a:rPr lang="en-US" sz="2400" dirty="0" smtClean="0"/>
              <a:t>argument:</a:t>
            </a:r>
          </a:p>
          <a:p>
            <a:pPr marL="0" indent="0">
              <a:buNone/>
            </a:pPr>
            <a:r>
              <a:rPr lang="en-US" sz="2400" dirty="0" smtClean="0"/>
              <a:t> 	--</a:t>
            </a:r>
            <a:r>
              <a:rPr lang="en-US" sz="2400" dirty="0"/>
              <a:t>link CONTAINER:ALIAS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to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run</a:t>
            </a:r>
            <a:r>
              <a:rPr lang="en-US" sz="2400" dirty="0"/>
              <a:t>, where CONTAINER is the name of the link </a:t>
            </a:r>
            <a:r>
              <a:rPr lang="en-US" sz="2400" dirty="0" smtClean="0"/>
              <a:t>container    and </a:t>
            </a:r>
            <a:r>
              <a:rPr lang="en-US" sz="2400" dirty="0"/>
              <a:t>ALIAS is a local </a:t>
            </a:r>
            <a:r>
              <a:rPr lang="en-US" sz="2400" dirty="0" smtClean="0"/>
              <a:t>name used </a:t>
            </a:r>
            <a:r>
              <a:rPr lang="en-US" sz="2400" dirty="0"/>
              <a:t>inside the master container to refer to the link container.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3407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Docker links will also add the alias and the link container ID to </a:t>
            </a:r>
            <a:r>
              <a:rPr lang="en-US" sz="2400" i="1" dirty="0"/>
              <a:t>/</a:t>
            </a:r>
            <a:r>
              <a:rPr lang="en-US" sz="2400" i="1" dirty="0" err="1"/>
              <a:t>etc</a:t>
            </a:r>
            <a:r>
              <a:rPr lang="en-US" sz="2400" i="1" dirty="0"/>
              <a:t>/hosts </a:t>
            </a:r>
            <a:r>
              <a:rPr lang="en-US" sz="2400" dirty="0" smtClean="0"/>
              <a:t>on the </a:t>
            </a:r>
            <a:r>
              <a:rPr lang="en-US" sz="2400" dirty="0"/>
              <a:t>master container, allowing the link container to be addressed by name from </a:t>
            </a:r>
            <a:r>
              <a:rPr lang="en-US" sz="2400" dirty="0" smtClean="0"/>
              <a:t>the master container.</a:t>
            </a:r>
          </a:p>
          <a:p>
            <a:r>
              <a:rPr lang="en-US" sz="2400" dirty="0" smtClean="0"/>
              <a:t>In </a:t>
            </a:r>
            <a:r>
              <a:rPr lang="en-US" sz="2400" dirty="0"/>
              <a:t>addition, Docker will set a bunch of environment variables inside the master </a:t>
            </a:r>
            <a:r>
              <a:rPr lang="en-US" sz="2400" dirty="0" smtClean="0"/>
              <a:t>container </a:t>
            </a:r>
            <a:r>
              <a:rPr lang="en-US" sz="2400" dirty="0"/>
              <a:t>that are designed to make it easy to talk to the link container.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90796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Line 1"/>
          <p:cNvSpPr>
            <a:spLocks noChangeShapeType="1"/>
          </p:cNvSpPr>
          <p:nvPr/>
        </p:nvSpPr>
        <p:spPr bwMode="auto">
          <a:xfrm>
            <a:off x="555476" y="4115877"/>
            <a:ext cx="10788650" cy="794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400"/>
          </a:p>
        </p:txBody>
      </p:sp>
      <p:sp>
        <p:nvSpPr>
          <p:cNvPr id="25602" name="Rectangle 2"/>
          <p:cNvSpPr>
            <a:spLocks/>
          </p:cNvSpPr>
          <p:nvPr/>
        </p:nvSpPr>
        <p:spPr bwMode="auto">
          <a:xfrm>
            <a:off x="2163516" y="1640128"/>
            <a:ext cx="14234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Static website</a:t>
            </a:r>
          </a:p>
        </p:txBody>
      </p:sp>
      <p:sp>
        <p:nvSpPr>
          <p:cNvPr id="25603" name="Rectangle 3"/>
          <p:cNvSpPr>
            <a:spLocks/>
          </p:cNvSpPr>
          <p:nvPr/>
        </p:nvSpPr>
        <p:spPr bwMode="auto">
          <a:xfrm>
            <a:off x="5655308" y="2474461"/>
            <a:ext cx="144494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Web frontend </a:t>
            </a:r>
          </a:p>
        </p:txBody>
      </p:sp>
      <p:sp>
        <p:nvSpPr>
          <p:cNvPr id="25604" name="Rectangle 4"/>
          <p:cNvSpPr>
            <a:spLocks/>
          </p:cNvSpPr>
          <p:nvPr/>
        </p:nvSpPr>
        <p:spPr bwMode="auto">
          <a:xfrm>
            <a:off x="5283733" y="1287983"/>
            <a:ext cx="8720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>
                <a:ea typeface="Gill Sans" charset="0"/>
                <a:cs typeface="Gill Sans" charset="0"/>
              </a:rPr>
              <a:t>User DB</a:t>
            </a:r>
          </a:p>
        </p:txBody>
      </p:sp>
      <p:sp>
        <p:nvSpPr>
          <p:cNvPr id="25605" name="Rectangle 5"/>
          <p:cNvSpPr>
            <a:spLocks/>
          </p:cNvSpPr>
          <p:nvPr/>
        </p:nvSpPr>
        <p:spPr bwMode="auto">
          <a:xfrm>
            <a:off x="7381311" y="1707064"/>
            <a:ext cx="6924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Queue</a:t>
            </a:r>
          </a:p>
        </p:txBody>
      </p:sp>
      <p:sp>
        <p:nvSpPr>
          <p:cNvPr id="25606" name="Rectangle 6"/>
          <p:cNvSpPr>
            <a:spLocks/>
          </p:cNvSpPr>
          <p:nvPr/>
        </p:nvSpPr>
        <p:spPr bwMode="auto">
          <a:xfrm>
            <a:off x="8759157" y="1710154"/>
            <a:ext cx="13080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Analytics DB</a:t>
            </a:r>
          </a:p>
        </p:txBody>
      </p:sp>
      <p:sp>
        <p:nvSpPr>
          <p:cNvPr id="25607" name="Rectangle 7"/>
          <p:cNvSpPr>
            <a:spLocks/>
          </p:cNvSpPr>
          <p:nvPr/>
        </p:nvSpPr>
        <p:spPr bwMode="auto">
          <a:xfrm>
            <a:off x="1863592" y="2601204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Background workers</a:t>
            </a:r>
          </a:p>
        </p:txBody>
      </p:sp>
      <p:sp>
        <p:nvSpPr>
          <p:cNvPr id="25608" name="Rectangle 8"/>
          <p:cNvSpPr>
            <a:spLocks/>
          </p:cNvSpPr>
          <p:nvPr/>
        </p:nvSpPr>
        <p:spPr bwMode="auto">
          <a:xfrm>
            <a:off x="8413459" y="3088393"/>
            <a:ext cx="13208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800" dirty="0">
                <a:ea typeface="Gill Sans" charset="0"/>
                <a:cs typeface="Gill Sans" charset="0"/>
              </a:rPr>
              <a:t>API endpoint</a:t>
            </a:r>
          </a:p>
        </p:txBody>
      </p:sp>
      <p:sp>
        <p:nvSpPr>
          <p:cNvPr id="25609" name="Rectangle 9"/>
          <p:cNvSpPr>
            <a:spLocks/>
          </p:cNvSpPr>
          <p:nvPr/>
        </p:nvSpPr>
        <p:spPr bwMode="auto">
          <a:xfrm>
            <a:off x="1074097" y="1841288"/>
            <a:ext cx="33210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nginx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1.5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modsecurity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openssl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bootstrap 2</a:t>
            </a:r>
          </a:p>
        </p:txBody>
      </p:sp>
      <p:sp>
        <p:nvSpPr>
          <p:cNvPr id="25610" name="Rectangle 10"/>
          <p:cNvSpPr>
            <a:spLocks/>
          </p:cNvSpPr>
          <p:nvPr/>
        </p:nvSpPr>
        <p:spPr bwMode="auto">
          <a:xfrm>
            <a:off x="4973229" y="1679705"/>
            <a:ext cx="136415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pgv8 + v8</a:t>
            </a:r>
          </a:p>
        </p:txBody>
      </p:sp>
      <p:sp>
        <p:nvSpPr>
          <p:cNvPr id="25611" name="Rectangle 11"/>
          <p:cNvSpPr>
            <a:spLocks/>
          </p:cNvSpPr>
          <p:nvPr/>
        </p:nvSpPr>
        <p:spPr bwMode="auto">
          <a:xfrm>
            <a:off x="8621110" y="2052554"/>
            <a:ext cx="200375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hadoop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hive + thrift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OpenJDK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2" name="Rectangle 12"/>
          <p:cNvSpPr>
            <a:spLocks/>
          </p:cNvSpPr>
          <p:nvPr/>
        </p:nvSpPr>
        <p:spPr bwMode="auto">
          <a:xfrm>
            <a:off x="4716463" y="2820194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Ruby + Rails + sass + Unicorn</a:t>
            </a:r>
          </a:p>
        </p:txBody>
      </p:sp>
      <p:sp>
        <p:nvSpPr>
          <p:cNvPr id="25613" name="Rectangle 13"/>
          <p:cNvSpPr>
            <a:spLocks/>
          </p:cNvSpPr>
          <p:nvPr/>
        </p:nvSpPr>
        <p:spPr bwMode="auto">
          <a:xfrm>
            <a:off x="6067035" y="2056990"/>
            <a:ext cx="33210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-sentinel</a:t>
            </a:r>
          </a:p>
        </p:txBody>
      </p:sp>
      <p:sp>
        <p:nvSpPr>
          <p:cNvPr id="25614" name="Rectangle 14"/>
          <p:cNvSpPr>
            <a:spLocks/>
          </p:cNvSpPr>
          <p:nvPr/>
        </p:nvSpPr>
        <p:spPr bwMode="auto">
          <a:xfrm>
            <a:off x="857366" y="2898898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3.0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libcurl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ffmpeg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libopencv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nodejs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phantomjs</a:t>
            </a:r>
            <a:endParaRPr lang="en-US" sz="1050" dirty="0">
              <a:solidFill>
                <a:srgbClr val="282828"/>
              </a:solidFill>
              <a:ea typeface="Gill Sans" charset="0"/>
              <a:cs typeface="Gill Sans" charset="0"/>
            </a:endParaRPr>
          </a:p>
        </p:txBody>
      </p:sp>
      <p:sp>
        <p:nvSpPr>
          <p:cNvPr id="25615" name="Rectangle 15"/>
          <p:cNvSpPr>
            <a:spLocks/>
          </p:cNvSpPr>
          <p:nvPr/>
        </p:nvSpPr>
        <p:spPr bwMode="auto">
          <a:xfrm>
            <a:off x="7175283" y="3315065"/>
            <a:ext cx="426085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1282700" algn="l"/>
              </a:tabLs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Python 2.7 + Flask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pyredis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celery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psycopg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 + </a:t>
            </a:r>
            <a:r>
              <a:rPr lang="en-US" sz="1050" dirty="0" err="1">
                <a:solidFill>
                  <a:srgbClr val="282828"/>
                </a:solidFill>
                <a:ea typeface="Gill Sans" charset="0"/>
                <a:cs typeface="Gill Sans" charset="0"/>
              </a:rPr>
              <a:t>postgresql</a:t>
            </a:r>
            <a:r>
              <a:rPr lang="en-US" sz="1050" dirty="0">
                <a:solidFill>
                  <a:srgbClr val="282828"/>
                </a:solidFill>
                <a:ea typeface="Gill Sans" charset="0"/>
                <a:cs typeface="Gill Sans" charset="0"/>
              </a:rPr>
              <a:t>-client</a:t>
            </a:r>
          </a:p>
        </p:txBody>
      </p:sp>
      <p:sp>
        <p:nvSpPr>
          <p:cNvPr id="25616" name="Rectangle 16"/>
          <p:cNvSpPr>
            <a:spLocks/>
          </p:cNvSpPr>
          <p:nvPr/>
        </p:nvSpPr>
        <p:spPr bwMode="auto">
          <a:xfrm>
            <a:off x="2283710" y="4547679"/>
            <a:ext cx="15725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Development VM</a:t>
            </a:r>
          </a:p>
        </p:txBody>
      </p:sp>
      <p:sp>
        <p:nvSpPr>
          <p:cNvPr id="25617" name="Rectangle 17"/>
          <p:cNvSpPr>
            <a:spLocks/>
          </p:cNvSpPr>
          <p:nvPr/>
        </p:nvSpPr>
        <p:spPr bwMode="auto">
          <a:xfrm>
            <a:off x="3736547" y="5146791"/>
            <a:ext cx="913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QA server</a:t>
            </a:r>
          </a:p>
        </p:txBody>
      </p:sp>
      <p:sp>
        <p:nvSpPr>
          <p:cNvPr id="25618" name="Rectangle 18"/>
          <p:cNvSpPr>
            <a:spLocks/>
          </p:cNvSpPr>
          <p:nvPr/>
        </p:nvSpPr>
        <p:spPr bwMode="auto">
          <a:xfrm>
            <a:off x="5554495" y="4670789"/>
            <a:ext cx="1147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Public Cloud</a:t>
            </a:r>
          </a:p>
        </p:txBody>
      </p:sp>
      <p:sp>
        <p:nvSpPr>
          <p:cNvPr id="25619" name="Rectangle 19"/>
          <p:cNvSpPr>
            <a:spLocks/>
          </p:cNvSpPr>
          <p:nvPr/>
        </p:nvSpPr>
        <p:spPr bwMode="auto">
          <a:xfrm>
            <a:off x="5578692" y="5503056"/>
            <a:ext cx="15965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Disaster recovery</a:t>
            </a:r>
          </a:p>
        </p:txBody>
      </p:sp>
      <p:sp>
        <p:nvSpPr>
          <p:cNvPr id="25621" name="Rectangle 21"/>
          <p:cNvSpPr>
            <a:spLocks/>
          </p:cNvSpPr>
          <p:nvPr/>
        </p:nvSpPr>
        <p:spPr bwMode="auto">
          <a:xfrm>
            <a:off x="8082749" y="5896556"/>
            <a:ext cx="17816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Contributor’s laptop</a:t>
            </a:r>
          </a:p>
        </p:txBody>
      </p:sp>
      <p:sp>
        <p:nvSpPr>
          <p:cNvPr id="23" name="Rectangle 20"/>
          <p:cNvSpPr>
            <a:spLocks/>
          </p:cNvSpPr>
          <p:nvPr/>
        </p:nvSpPr>
        <p:spPr bwMode="auto">
          <a:xfrm>
            <a:off x="5612803" y="6207433"/>
            <a:ext cx="17440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>
                <a:ea typeface="Gill Sans" charset="0"/>
                <a:cs typeface="Gill Sans" charset="0"/>
              </a:rPr>
              <a:t>Production Servers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609096" y="22636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Stacks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-409799" y="4791374"/>
            <a:ext cx="178117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hardware environments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Rectangle 20"/>
          <p:cNvSpPr>
            <a:spLocks/>
          </p:cNvSpPr>
          <p:nvPr/>
        </p:nvSpPr>
        <p:spPr bwMode="auto">
          <a:xfrm>
            <a:off x="8401043" y="4387889"/>
            <a:ext cx="168636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Production Cluster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5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25" y="4950117"/>
            <a:ext cx="1077473" cy="69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ectangle 19"/>
          <p:cNvSpPr>
            <a:spLocks/>
          </p:cNvSpPr>
          <p:nvPr/>
        </p:nvSpPr>
        <p:spPr bwMode="auto">
          <a:xfrm>
            <a:off x="1754371" y="5892147"/>
            <a:ext cx="205344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pPr algn="ctr"/>
            <a:r>
              <a:rPr lang="en-US" sz="1600" dirty="0" smtClean="0">
                <a:ea typeface="Gill Sans" charset="0"/>
                <a:cs typeface="Gill Sans" charset="0"/>
              </a:rPr>
              <a:t>Customer Data Center</a:t>
            </a:r>
            <a:endParaRPr lang="en-US" sz="1600" dirty="0">
              <a:ea typeface="Gill Sans" charset="0"/>
              <a:cs typeface="Gill Sans" charset="0"/>
            </a:endParaRPr>
          </a:p>
        </p:txBody>
      </p:sp>
      <p:pic>
        <p:nvPicPr>
          <p:cNvPr id="38" name="Picture 19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06" y="4520916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7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63" y="5882381"/>
            <a:ext cx="409763" cy="325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95" y="5872360"/>
            <a:ext cx="832434" cy="63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1960" y="4774008"/>
            <a:ext cx="542373" cy="745566"/>
          </a:xfrm>
          <a:prstGeom prst="rect">
            <a:avLst/>
          </a:prstGeom>
        </p:spPr>
      </p:pic>
      <p:pic>
        <p:nvPicPr>
          <p:cNvPr id="49" name="Picture 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98" y="4621542"/>
            <a:ext cx="1392812" cy="838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Freeform 61"/>
          <p:cNvSpPr/>
          <p:nvPr/>
        </p:nvSpPr>
        <p:spPr>
          <a:xfrm>
            <a:off x="7978546" y="29842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3" name="Freeform 62"/>
          <p:cNvSpPr/>
          <p:nvPr/>
        </p:nvSpPr>
        <p:spPr>
          <a:xfrm>
            <a:off x="6763221" y="1760210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4" name="Freeform 63"/>
          <p:cNvSpPr/>
          <p:nvPr/>
        </p:nvSpPr>
        <p:spPr>
          <a:xfrm>
            <a:off x="7829071" y="29842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5" name="Freeform 64"/>
          <p:cNvSpPr/>
          <p:nvPr/>
        </p:nvSpPr>
        <p:spPr>
          <a:xfrm>
            <a:off x="7903522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6" name="Freeform 65"/>
          <p:cNvSpPr/>
          <p:nvPr/>
        </p:nvSpPr>
        <p:spPr>
          <a:xfrm>
            <a:off x="6368058" y="1895240"/>
            <a:ext cx="171810" cy="95450"/>
          </a:xfrm>
          <a:custGeom>
            <a:avLst/>
            <a:gdLst>
              <a:gd name="connsiteX0" fmla="*/ 0 w 784997"/>
              <a:gd name="connsiteY0" fmla="*/ 0 h 436109"/>
              <a:gd name="connsiteX1" fmla="*/ 784997 w 784997"/>
              <a:gd name="connsiteY1" fmla="*/ 0 h 436109"/>
              <a:gd name="connsiteX2" fmla="*/ 784997 w 784997"/>
              <a:gd name="connsiteY2" fmla="*/ 436109 h 436109"/>
              <a:gd name="connsiteX3" fmla="*/ 0 w 784997"/>
              <a:gd name="connsiteY3" fmla="*/ 436109 h 436109"/>
              <a:gd name="connsiteX4" fmla="*/ 0 w 784997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997" h="436109">
                <a:moveTo>
                  <a:pt x="0" y="0"/>
                </a:moveTo>
                <a:lnTo>
                  <a:pt x="784997" y="0"/>
                </a:lnTo>
                <a:lnTo>
                  <a:pt x="784997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 dirty="0"/>
          </a:p>
        </p:txBody>
      </p:sp>
      <p:sp>
        <p:nvSpPr>
          <p:cNvPr id="67" name="Freeform 66"/>
          <p:cNvSpPr/>
          <p:nvPr/>
        </p:nvSpPr>
        <p:spPr>
          <a:xfrm>
            <a:off x="8052997" y="311925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68" name="Freeform 67"/>
          <p:cNvSpPr/>
          <p:nvPr/>
        </p:nvSpPr>
        <p:spPr>
          <a:xfrm>
            <a:off x="7978546" y="325428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9" name="Freeform 68"/>
          <p:cNvSpPr/>
          <p:nvPr/>
        </p:nvSpPr>
        <p:spPr>
          <a:xfrm>
            <a:off x="6763221" y="2030269"/>
            <a:ext cx="177537" cy="95450"/>
          </a:xfrm>
          <a:custGeom>
            <a:avLst/>
            <a:gdLst>
              <a:gd name="connsiteX0" fmla="*/ 0 w 811164"/>
              <a:gd name="connsiteY0" fmla="*/ 0 h 436109"/>
              <a:gd name="connsiteX1" fmla="*/ 811164 w 811164"/>
              <a:gd name="connsiteY1" fmla="*/ 0 h 436109"/>
              <a:gd name="connsiteX2" fmla="*/ 811164 w 811164"/>
              <a:gd name="connsiteY2" fmla="*/ 436109 h 436109"/>
              <a:gd name="connsiteX3" fmla="*/ 0 w 811164"/>
              <a:gd name="connsiteY3" fmla="*/ 436109 h 436109"/>
              <a:gd name="connsiteX4" fmla="*/ 0 w 811164"/>
              <a:gd name="connsiteY4" fmla="*/ 0 h 4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164" h="436109">
                <a:moveTo>
                  <a:pt x="0" y="0"/>
                </a:moveTo>
                <a:lnTo>
                  <a:pt x="811164" y="0"/>
                </a:lnTo>
                <a:lnTo>
                  <a:pt x="811164" y="436109"/>
                </a:lnTo>
                <a:lnTo>
                  <a:pt x="0" y="4361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lvl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kern="1200"/>
          </a:p>
        </p:txBody>
      </p:sp>
      <p:sp>
        <p:nvSpPr>
          <p:cNvPr id="70" name="Freeform 69"/>
          <p:cNvSpPr/>
          <p:nvPr/>
        </p:nvSpPr>
        <p:spPr>
          <a:xfrm>
            <a:off x="7829071" y="325428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1" name="Freeform 70"/>
          <p:cNvSpPr/>
          <p:nvPr/>
        </p:nvSpPr>
        <p:spPr>
          <a:xfrm>
            <a:off x="1574925" y="165576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2" name="Freeform 71"/>
          <p:cNvSpPr/>
          <p:nvPr/>
        </p:nvSpPr>
        <p:spPr>
          <a:xfrm>
            <a:off x="1649949" y="179079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3" name="Freeform 72"/>
          <p:cNvSpPr/>
          <p:nvPr/>
        </p:nvSpPr>
        <p:spPr>
          <a:xfrm>
            <a:off x="1500474" y="179079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4" name="Freeform 73"/>
          <p:cNvSpPr/>
          <p:nvPr/>
        </p:nvSpPr>
        <p:spPr>
          <a:xfrm>
            <a:off x="4996280" y="125809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5" name="Freeform 74"/>
          <p:cNvSpPr/>
          <p:nvPr/>
        </p:nvSpPr>
        <p:spPr>
          <a:xfrm>
            <a:off x="4846805" y="12580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76" name="Freeform 75"/>
          <p:cNvSpPr/>
          <p:nvPr/>
        </p:nvSpPr>
        <p:spPr>
          <a:xfrm>
            <a:off x="4921256" y="139312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89" name="Freeform 88"/>
          <p:cNvSpPr/>
          <p:nvPr/>
        </p:nvSpPr>
        <p:spPr>
          <a:xfrm>
            <a:off x="8451825" y="15773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0" name="Freeform 89"/>
          <p:cNvSpPr/>
          <p:nvPr/>
        </p:nvSpPr>
        <p:spPr>
          <a:xfrm>
            <a:off x="8374720" y="1441894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1" name="Freeform 90"/>
          <p:cNvSpPr/>
          <p:nvPr/>
        </p:nvSpPr>
        <p:spPr>
          <a:xfrm>
            <a:off x="8300269" y="1576924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5" name="Freeform 94"/>
          <p:cNvSpPr/>
          <p:nvPr/>
        </p:nvSpPr>
        <p:spPr>
          <a:xfrm>
            <a:off x="1572127" y="248378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6" name="Freeform 95"/>
          <p:cNvSpPr/>
          <p:nvPr/>
        </p:nvSpPr>
        <p:spPr>
          <a:xfrm>
            <a:off x="1497103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7" name="Freeform 96"/>
          <p:cNvSpPr/>
          <p:nvPr/>
        </p:nvSpPr>
        <p:spPr>
          <a:xfrm>
            <a:off x="1646578" y="2618810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98" name="Freeform 97"/>
          <p:cNvSpPr/>
          <p:nvPr/>
        </p:nvSpPr>
        <p:spPr>
          <a:xfrm>
            <a:off x="1572127" y="2753840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9" name="Freeform 98"/>
          <p:cNvSpPr/>
          <p:nvPr/>
        </p:nvSpPr>
        <p:spPr>
          <a:xfrm>
            <a:off x="7152400" y="165705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0" name="Freeform 99"/>
          <p:cNvSpPr/>
          <p:nvPr/>
        </p:nvSpPr>
        <p:spPr>
          <a:xfrm>
            <a:off x="7002925" y="165705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1" name="Freeform 100"/>
          <p:cNvSpPr/>
          <p:nvPr/>
        </p:nvSpPr>
        <p:spPr>
          <a:xfrm>
            <a:off x="7077376" y="179208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2" name="Freeform 101"/>
          <p:cNvSpPr/>
          <p:nvPr/>
        </p:nvSpPr>
        <p:spPr>
          <a:xfrm>
            <a:off x="7152400" y="192711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3" name="Freeform 102"/>
          <p:cNvSpPr/>
          <p:nvPr/>
        </p:nvSpPr>
        <p:spPr>
          <a:xfrm>
            <a:off x="7002925" y="192711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4" name="Freeform 103"/>
          <p:cNvSpPr/>
          <p:nvPr/>
        </p:nvSpPr>
        <p:spPr>
          <a:xfrm>
            <a:off x="5174174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5" name="Freeform 104"/>
          <p:cNvSpPr/>
          <p:nvPr/>
        </p:nvSpPr>
        <p:spPr>
          <a:xfrm>
            <a:off x="5323649" y="245343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6" name="Freeform 105"/>
          <p:cNvSpPr/>
          <p:nvPr/>
        </p:nvSpPr>
        <p:spPr>
          <a:xfrm>
            <a:off x="5249198" y="258846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07" name="Freeform 106"/>
          <p:cNvSpPr/>
          <p:nvPr/>
        </p:nvSpPr>
        <p:spPr>
          <a:xfrm>
            <a:off x="5099723" y="258846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8" name="TextBox 107"/>
          <p:cNvSpPr txBox="1"/>
          <p:nvPr/>
        </p:nvSpPr>
        <p:spPr>
          <a:xfrm rot="5400000">
            <a:off x="10428010" y="184725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services and apps interact appropriately?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 rot="5400000">
            <a:off x="10428010" y="5019356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migrate smoothly and quickly?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34683" y="3360056"/>
            <a:ext cx="1511642" cy="1511642"/>
            <a:chOff x="5104426" y="2860581"/>
            <a:chExt cx="1511642" cy="1511642"/>
          </a:xfrm>
        </p:grpSpPr>
        <p:cxnSp>
          <p:nvCxnSpPr>
            <p:cNvPr id="17" name="Straight Arrow Connector 16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105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41732"/>
            <a:ext cx="10058400" cy="1609344"/>
          </a:xfrm>
        </p:spPr>
        <p:txBody>
          <a:bodyPr/>
          <a:lstStyle/>
          <a:p>
            <a:r>
              <a:rPr lang="en-US" dirty="0" smtClean="0"/>
              <a:t>Linking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835" y="1751076"/>
            <a:ext cx="10058400" cy="4693730"/>
          </a:xfrm>
        </p:spPr>
        <p:txBody>
          <a:bodyPr>
            <a:noAutofit/>
          </a:bodyPr>
          <a:lstStyle/>
          <a:p>
            <a:r>
              <a:rPr lang="fr-FR" sz="2400" dirty="0" smtClean="0"/>
              <a:t>For </a:t>
            </a:r>
            <a:r>
              <a:rPr lang="fr-FR" sz="2400" dirty="0" err="1" smtClean="0"/>
              <a:t>example</a:t>
            </a:r>
            <a:r>
              <a:rPr lang="fr-FR" sz="2400" dirty="0" smtClean="0"/>
              <a:t> </a:t>
            </a:r>
            <a:r>
              <a:rPr lang="fr-FR" sz="2400" dirty="0" err="1" smtClean="0"/>
              <a:t>linking</a:t>
            </a:r>
            <a:r>
              <a:rPr lang="fr-FR" sz="2400" dirty="0" smtClean="0"/>
              <a:t> to a redis container:</a:t>
            </a:r>
          </a:p>
          <a:p>
            <a:r>
              <a:rPr lang="fr-FR" sz="2400" dirty="0" smtClean="0"/>
              <a:t>$ </a:t>
            </a:r>
            <a:r>
              <a:rPr lang="fr-FR" sz="2400" b="1" dirty="0"/>
              <a:t>docker </a:t>
            </a:r>
            <a:r>
              <a:rPr lang="fr-FR" sz="2400" b="1" dirty="0" err="1"/>
              <a:t>run</a:t>
            </a:r>
            <a:r>
              <a:rPr lang="fr-FR" sz="2400" b="1" dirty="0"/>
              <a:t> -d --</a:t>
            </a:r>
            <a:r>
              <a:rPr lang="fr-FR" sz="2400" b="1" dirty="0" err="1"/>
              <a:t>name</a:t>
            </a:r>
            <a:r>
              <a:rPr lang="fr-FR" sz="2400" b="1" dirty="0"/>
              <a:t> </a:t>
            </a:r>
            <a:r>
              <a:rPr lang="fr-FR" sz="2400" b="1" dirty="0" err="1"/>
              <a:t>myredis</a:t>
            </a:r>
            <a:r>
              <a:rPr lang="fr-FR" sz="2400" b="1" dirty="0"/>
              <a:t> redis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c9148dee046a6fefac48806cd8ec0ce85492b71f25e97aae9a1a75027b1c8423</a:t>
            </a:r>
            <a:br>
              <a:rPr lang="fr-FR" sz="2400" dirty="0"/>
            </a:br>
            <a:r>
              <a:rPr lang="fr-FR" sz="2400" dirty="0"/>
              <a:t>$ </a:t>
            </a:r>
            <a:r>
              <a:rPr lang="fr-FR" sz="2400" b="1" dirty="0"/>
              <a:t>docker </a:t>
            </a:r>
            <a:r>
              <a:rPr lang="fr-FR" sz="2400" b="1" dirty="0" err="1"/>
              <a:t>run</a:t>
            </a:r>
            <a:r>
              <a:rPr lang="fr-FR" sz="2400" b="1" dirty="0"/>
              <a:t> --</a:t>
            </a:r>
            <a:r>
              <a:rPr lang="fr-FR" sz="2400" b="1" dirty="0" err="1"/>
              <a:t>link</a:t>
            </a:r>
            <a:r>
              <a:rPr lang="fr-FR" sz="2400" b="1" dirty="0"/>
              <a:t> </a:t>
            </a:r>
            <a:r>
              <a:rPr lang="fr-FR" sz="2400" b="1" dirty="0" err="1"/>
              <a:t>myredis:redis</a:t>
            </a:r>
            <a:r>
              <a:rPr lang="fr-FR" sz="2400" b="1" dirty="0"/>
              <a:t> </a:t>
            </a:r>
            <a:r>
              <a:rPr lang="fr-FR" sz="2400" b="1" dirty="0" err="1"/>
              <a:t>debian</a:t>
            </a:r>
            <a:r>
              <a:rPr lang="fr-FR" sz="2400" b="1" dirty="0"/>
              <a:t> </a:t>
            </a:r>
            <a:r>
              <a:rPr lang="fr-FR" sz="2400" b="1" dirty="0" err="1"/>
              <a:t>env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ATH=/</a:t>
            </a:r>
            <a:r>
              <a:rPr lang="fr-FR" sz="2400" dirty="0" err="1"/>
              <a:t>usr</a:t>
            </a:r>
            <a:r>
              <a:rPr lang="fr-FR" sz="2400" dirty="0"/>
              <a:t>/local/</a:t>
            </a:r>
            <a:r>
              <a:rPr lang="fr-FR" sz="2400" dirty="0" err="1"/>
              <a:t>sbin</a:t>
            </a:r>
            <a:r>
              <a:rPr lang="fr-FR" sz="2400" dirty="0"/>
              <a:t>:/</a:t>
            </a:r>
            <a:r>
              <a:rPr lang="fr-FR" sz="2400" dirty="0" err="1"/>
              <a:t>usr</a:t>
            </a:r>
            <a:r>
              <a:rPr lang="fr-FR" sz="2400" dirty="0"/>
              <a:t>/local/bin:/</a:t>
            </a:r>
            <a:r>
              <a:rPr lang="fr-FR" sz="2400" dirty="0" err="1"/>
              <a:t>usr</a:t>
            </a:r>
            <a:r>
              <a:rPr lang="fr-FR" sz="2400" dirty="0"/>
              <a:t>/</a:t>
            </a:r>
            <a:r>
              <a:rPr lang="fr-FR" sz="2400" dirty="0" err="1"/>
              <a:t>sbin</a:t>
            </a:r>
            <a:r>
              <a:rPr lang="fr-FR" sz="2400" dirty="0"/>
              <a:t>:/</a:t>
            </a:r>
            <a:r>
              <a:rPr lang="fr-FR" sz="2400" dirty="0" err="1"/>
              <a:t>usr</a:t>
            </a:r>
            <a:r>
              <a:rPr lang="fr-FR" sz="2400" dirty="0"/>
              <a:t>/bin:/</a:t>
            </a:r>
            <a:r>
              <a:rPr lang="fr-FR" sz="2400" dirty="0" err="1"/>
              <a:t>sbin</a:t>
            </a:r>
            <a:r>
              <a:rPr lang="fr-FR" sz="2400" dirty="0"/>
              <a:t>:/bin</a:t>
            </a:r>
            <a:br>
              <a:rPr lang="fr-FR" sz="2400" dirty="0"/>
            </a:br>
            <a:r>
              <a:rPr lang="fr-FR" sz="2400" dirty="0"/>
              <a:t>HOSTNAME=f015d58d53b5</a:t>
            </a:r>
            <a:br>
              <a:rPr lang="fr-FR" sz="2400" dirty="0"/>
            </a:br>
            <a:r>
              <a:rPr lang="fr-FR" sz="2400" dirty="0"/>
              <a:t>REDIS_PORT=tcp://172.17.0.22:6379</a:t>
            </a:r>
            <a:br>
              <a:rPr lang="fr-FR" sz="2400" dirty="0"/>
            </a:br>
            <a:r>
              <a:rPr lang="fr-FR" sz="2400" dirty="0"/>
              <a:t>REDIS_PORT_6379_TCP=tcp://172.17.0.22:6379</a:t>
            </a:r>
            <a:br>
              <a:rPr lang="fr-FR" sz="2400" dirty="0"/>
            </a:br>
            <a:r>
              <a:rPr lang="fr-FR" sz="2400" dirty="0"/>
              <a:t>REDIS_PORT_6379_TCP_ADDR=172.17.0.22</a:t>
            </a:r>
            <a:br>
              <a:rPr lang="fr-FR" sz="2400" dirty="0"/>
            </a:br>
            <a:r>
              <a:rPr lang="fr-FR" sz="2400" dirty="0"/>
              <a:t>REDIS_PORT_6379_TCP_PORT=6379</a:t>
            </a:r>
            <a:br>
              <a:rPr lang="fr-FR" sz="2400" dirty="0"/>
            </a:br>
            <a:r>
              <a:rPr lang="fr-FR" sz="2400" dirty="0"/>
              <a:t>REDIS_PORT_6379_TCP_PROTO=</a:t>
            </a:r>
            <a:r>
              <a:rPr lang="fr-FR" sz="2400" dirty="0" err="1"/>
              <a:t>tcp</a:t>
            </a: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REDIS_NAME=/</a:t>
            </a:r>
            <a:r>
              <a:rPr lang="fr-FR" sz="2400" dirty="0" err="1"/>
              <a:t>distracted_rosalind</a:t>
            </a:r>
            <a:r>
              <a:rPr lang="fr-FR" sz="2400" dirty="0"/>
              <a:t>/redis</a:t>
            </a:r>
            <a:br>
              <a:rPr lang="fr-FR" sz="2400" dirty="0"/>
            </a:br>
            <a:r>
              <a:rPr lang="fr-FR" sz="2400" dirty="0" smtClean="0"/>
              <a:t>……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63883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By default, containers will be able to talk to each other whether or not they have </a:t>
            </a:r>
            <a:r>
              <a:rPr lang="en-US" sz="2400" dirty="0" smtClean="0"/>
              <a:t>been explicitly </a:t>
            </a:r>
            <a:r>
              <a:rPr lang="en-US" sz="2400" dirty="0"/>
              <a:t>linked. 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you want to prevent containers that haven’t been linked from</a:t>
            </a:r>
            <a:br>
              <a:rPr lang="en-US" sz="2400" dirty="0"/>
            </a:br>
            <a:r>
              <a:rPr lang="en-US" sz="2400" dirty="0"/>
              <a:t>communicating, use the arguments --</a:t>
            </a:r>
            <a:r>
              <a:rPr lang="en-US" sz="2400" dirty="0" err="1"/>
              <a:t>icc</a:t>
            </a:r>
            <a:r>
              <a:rPr lang="en-US" sz="2400" dirty="0"/>
              <a:t>=false and --</a:t>
            </a:r>
            <a:r>
              <a:rPr lang="en-US" sz="2400" dirty="0" err="1"/>
              <a:t>iptables</a:t>
            </a:r>
            <a:r>
              <a:rPr lang="en-US" sz="2400" dirty="0"/>
              <a:t> when starting </a:t>
            </a:r>
            <a:r>
              <a:rPr lang="en-US" sz="2400" dirty="0" smtClean="0"/>
              <a:t>the Docker </a:t>
            </a:r>
            <a:r>
              <a:rPr lang="en-US" sz="2400" dirty="0"/>
              <a:t>daemon. </a:t>
            </a:r>
            <a:endParaRPr lang="en-US" sz="2400" dirty="0" smtClean="0"/>
          </a:p>
          <a:p>
            <a:r>
              <a:rPr lang="en-US" sz="2400" dirty="0" smtClean="0"/>
              <a:t>Now </a:t>
            </a:r>
            <a:r>
              <a:rPr lang="en-US" sz="2400" dirty="0"/>
              <a:t>when containers are linked, Docker will set up </a:t>
            </a:r>
            <a:r>
              <a:rPr lang="en-US" sz="2400" dirty="0" err="1"/>
              <a:t>Iptables</a:t>
            </a:r>
            <a:r>
              <a:rPr lang="en-US" sz="2400" dirty="0"/>
              <a:t> rules to</a:t>
            </a:r>
            <a:br>
              <a:rPr lang="en-US" sz="2400" dirty="0"/>
            </a:br>
            <a:r>
              <a:rPr lang="en-US" sz="2400" dirty="0"/>
              <a:t>allow the containers to communicate on any ports that have been declared </a:t>
            </a:r>
            <a:r>
              <a:rPr lang="en-US" sz="2400" dirty="0" smtClean="0"/>
              <a:t>as exposed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90554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containers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Unfortunately, Docker links as they stand have several shortcomings. Perhaps </a:t>
            </a:r>
            <a:r>
              <a:rPr lang="en-US" sz="2400" dirty="0" smtClean="0"/>
              <a:t>most significantly</a:t>
            </a:r>
            <a:r>
              <a:rPr lang="en-US" sz="2400" dirty="0"/>
              <a:t>, they are static—although links should survive container restarts, </a:t>
            </a:r>
            <a:r>
              <a:rPr lang="en-US" sz="2400" dirty="0" smtClean="0"/>
              <a:t>they aren’t </a:t>
            </a:r>
            <a:r>
              <a:rPr lang="en-US" sz="2400" dirty="0"/>
              <a:t>updated if the linked container replaced. </a:t>
            </a:r>
            <a:endParaRPr lang="en-US" sz="2400" dirty="0" smtClean="0"/>
          </a:p>
          <a:p>
            <a:r>
              <a:rPr lang="en-US" sz="2400" dirty="0" smtClean="0"/>
              <a:t>Also</a:t>
            </a:r>
            <a:r>
              <a:rPr lang="en-US" sz="2400" dirty="0"/>
              <a:t>, the link container must </a:t>
            </a:r>
            <a:r>
              <a:rPr lang="en-US" sz="2400" dirty="0" smtClean="0"/>
              <a:t>be started </a:t>
            </a:r>
            <a:r>
              <a:rPr lang="en-US" sz="2400" dirty="0"/>
              <a:t>before the master container, meaning you can’t have bidirectional links.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753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34287"/>
            <a:ext cx="10058400" cy="4050792"/>
          </a:xfrm>
        </p:spPr>
        <p:txBody>
          <a:bodyPr>
            <a:normAutofit/>
          </a:bodyPr>
          <a:lstStyle/>
          <a:p>
            <a:r>
              <a:rPr lang="en-US" sz="2400" dirty="0"/>
              <a:t>Docker volumes are </a:t>
            </a:r>
            <a:r>
              <a:rPr lang="en-US" sz="2400" dirty="0" smtClean="0"/>
              <a:t>directories </a:t>
            </a:r>
            <a:r>
              <a:rPr lang="en-US" sz="2400" dirty="0"/>
              <a:t>that are not part of the container’s UFS </a:t>
            </a:r>
            <a:r>
              <a:rPr lang="en-US" sz="2400" dirty="0" smtClean="0"/>
              <a:t>they </a:t>
            </a:r>
            <a:r>
              <a:rPr lang="en-US" sz="2400" dirty="0"/>
              <a:t>are just normal </a:t>
            </a:r>
            <a:r>
              <a:rPr lang="en-US" sz="2400" dirty="0" smtClean="0"/>
              <a:t>directories on </a:t>
            </a:r>
            <a:r>
              <a:rPr lang="en-US" sz="2400" dirty="0"/>
              <a:t>the host that are </a:t>
            </a:r>
            <a:r>
              <a:rPr lang="en-US" sz="2400" i="1" dirty="0"/>
              <a:t>bind </a:t>
            </a:r>
            <a:r>
              <a:rPr lang="en-US" sz="2400" i="1" dirty="0" smtClean="0"/>
              <a:t>mounted </a:t>
            </a:r>
            <a:r>
              <a:rPr lang="en-US" sz="2400" dirty="0" smtClean="0"/>
              <a:t>into </a:t>
            </a:r>
            <a:r>
              <a:rPr lang="en-US" sz="2400" dirty="0"/>
              <a:t>the container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There are </a:t>
            </a:r>
            <a:r>
              <a:rPr lang="en-US" sz="2400" dirty="0" smtClean="0"/>
              <a:t>three </a:t>
            </a:r>
            <a:r>
              <a:rPr lang="en-US" sz="2400" dirty="0"/>
              <a:t>different ways to initialize volumes, and it’s important to </a:t>
            </a:r>
            <a:r>
              <a:rPr lang="en-US" sz="2400" dirty="0" smtClean="0"/>
              <a:t>understand the </a:t>
            </a:r>
            <a:r>
              <a:rPr lang="en-US" sz="2400" dirty="0"/>
              <a:t>differences between the methods.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7971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First, we can declare a volume at runtime with</a:t>
            </a:r>
            <a:br>
              <a:rPr lang="en-US" sz="2400" dirty="0"/>
            </a:br>
            <a:r>
              <a:rPr lang="en-US" sz="2400" dirty="0"/>
              <a:t>the -v flag:</a:t>
            </a:r>
            <a:br>
              <a:rPr lang="en-US" sz="2400" dirty="0"/>
            </a:br>
            <a:r>
              <a:rPr lang="en-US" sz="2400" dirty="0"/>
              <a:t>$ </a:t>
            </a:r>
            <a:r>
              <a:rPr lang="en-US" sz="2400" b="1" dirty="0" err="1"/>
              <a:t>docker</a:t>
            </a:r>
            <a:r>
              <a:rPr lang="en-US" sz="2400" b="1" dirty="0"/>
              <a:t> run -it --name container-test -h CONTAINER -v /data </a:t>
            </a:r>
            <a:r>
              <a:rPr lang="en-US" sz="2400" b="1" dirty="0" err="1"/>
              <a:t>debian</a:t>
            </a:r>
            <a:r>
              <a:rPr lang="en-US" sz="2400" b="1" dirty="0"/>
              <a:t> /bin/bash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err="1"/>
              <a:t>root@CONTAINER</a:t>
            </a:r>
            <a:r>
              <a:rPr lang="en-US" sz="2400" dirty="0"/>
              <a:t>:/# ls /data</a:t>
            </a:r>
            <a:br>
              <a:rPr lang="en-US" sz="2400" dirty="0"/>
            </a:br>
            <a:r>
              <a:rPr lang="en-US" sz="2400" dirty="0" err="1"/>
              <a:t>root@CONTAINER</a:t>
            </a:r>
            <a:r>
              <a:rPr lang="en-US" sz="2400" dirty="0" smtClean="0"/>
              <a:t>:/#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will make the directory </a:t>
            </a:r>
            <a:r>
              <a:rPr lang="en-US" sz="2400" i="1" dirty="0"/>
              <a:t>/data </a:t>
            </a:r>
            <a:r>
              <a:rPr lang="en-US" sz="2400" dirty="0"/>
              <a:t>inside the container into a volume. </a:t>
            </a:r>
            <a:endParaRPr lang="en-US" sz="2400" dirty="0" smtClean="0"/>
          </a:p>
          <a:p>
            <a:r>
              <a:rPr lang="en-US" sz="2400" dirty="0" smtClean="0"/>
              <a:t>Any </a:t>
            </a:r>
            <a:r>
              <a:rPr lang="en-US" sz="2400" dirty="0"/>
              <a:t>files </a:t>
            </a:r>
            <a:r>
              <a:rPr lang="en-US" sz="2400" dirty="0" smtClean="0"/>
              <a:t>the image </a:t>
            </a:r>
            <a:r>
              <a:rPr lang="en-US" sz="2400" dirty="0"/>
              <a:t>held inside the /data directory will be copied into the volume.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4354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find </a:t>
            </a:r>
            <a:r>
              <a:rPr lang="en-US" sz="2400" dirty="0" smtClean="0"/>
              <a:t>out where </a:t>
            </a:r>
            <a:r>
              <a:rPr lang="en-US" sz="2400" dirty="0"/>
              <a:t>the volume lives on the host by running </a:t>
            </a:r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smtClean="0"/>
              <a:t>inspect </a:t>
            </a:r>
            <a:r>
              <a:rPr lang="en-US" sz="2400" dirty="0"/>
              <a:t>on the host from </a:t>
            </a:r>
            <a:r>
              <a:rPr lang="en-US" sz="2400" dirty="0" smtClean="0"/>
              <a:t>anew </a:t>
            </a:r>
            <a:r>
              <a:rPr lang="en-US" sz="2400" dirty="0"/>
              <a:t>shell:</a:t>
            </a:r>
            <a:br>
              <a:rPr lang="en-US" sz="2400" dirty="0"/>
            </a:br>
            <a:r>
              <a:rPr lang="en-US" sz="2400" dirty="0"/>
              <a:t>$ </a:t>
            </a:r>
            <a:r>
              <a:rPr lang="en-US" sz="2400" b="1" dirty="0" err="1"/>
              <a:t>docker</a:t>
            </a:r>
            <a:r>
              <a:rPr lang="en-US" sz="2400" b="1" dirty="0"/>
              <a:t> inspect -f {{.Mounts}} container-test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[{5cad... /</a:t>
            </a:r>
            <a:r>
              <a:rPr lang="en-US" sz="2400" dirty="0" err="1"/>
              <a:t>mnt</a:t>
            </a:r>
            <a:r>
              <a:rPr lang="en-US" sz="2400" dirty="0"/>
              <a:t>/sda1/</a:t>
            </a:r>
            <a:r>
              <a:rPr lang="en-US" sz="2400" dirty="0" err="1"/>
              <a:t>var</a:t>
            </a:r>
            <a:r>
              <a:rPr lang="en-US" sz="2400" dirty="0"/>
              <a:t>/lib/</a:t>
            </a:r>
            <a:r>
              <a:rPr lang="en-US" sz="2400" dirty="0" err="1"/>
              <a:t>docker</a:t>
            </a:r>
            <a:r>
              <a:rPr lang="en-US" sz="2400" dirty="0"/>
              <a:t>/volumes/5cad.../_data /data local true</a:t>
            </a:r>
            <a:r>
              <a:rPr lang="en-US" sz="2400" dirty="0" smtClean="0"/>
              <a:t>}]</a:t>
            </a:r>
          </a:p>
          <a:p>
            <a:r>
              <a:rPr lang="en-US" sz="2400" dirty="0"/>
              <a:t>In this case, the volume /data/ in the container is simply a link to the </a:t>
            </a:r>
            <a:r>
              <a:rPr lang="en-US" sz="2400" dirty="0" smtClean="0"/>
              <a:t>directory </a:t>
            </a:r>
            <a:r>
              <a:rPr lang="en-US" sz="2400" i="1" dirty="0"/>
              <a:t>/</a:t>
            </a:r>
            <a:r>
              <a:rPr lang="en-US" sz="2400" i="1" dirty="0" err="1"/>
              <a:t>var</a:t>
            </a:r>
            <a:r>
              <a:rPr lang="en-US" sz="2400" i="1" dirty="0"/>
              <a:t>/lib/</a:t>
            </a:r>
            <a:r>
              <a:rPr lang="en-US" sz="2400" i="1" dirty="0" err="1"/>
              <a:t>docker</a:t>
            </a:r>
            <a:r>
              <a:rPr lang="en-US" sz="2400" i="1" dirty="0"/>
              <a:t>/volumes/5cad…/_data </a:t>
            </a:r>
            <a:r>
              <a:rPr lang="en-US" sz="2400" dirty="0"/>
              <a:t>on the host.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755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volumes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78507"/>
            <a:ext cx="10058400" cy="4608005"/>
          </a:xfrm>
        </p:spPr>
        <p:txBody>
          <a:bodyPr>
            <a:noAutofit/>
          </a:bodyPr>
          <a:lstStyle/>
          <a:p>
            <a:r>
              <a:rPr lang="en-US" sz="2400" dirty="0"/>
              <a:t>The second way to set up a volume is by using the VOLUME instruction in a </a:t>
            </a:r>
            <a:r>
              <a:rPr lang="en-US" sz="2400" dirty="0" err="1"/>
              <a:t>Dockerfile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b="1" dirty="0"/>
              <a:t>FROM </a:t>
            </a:r>
            <a:r>
              <a:rPr lang="en-US" sz="2400" dirty="0" err="1"/>
              <a:t>debian:wheezy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/>
              <a:t>VOLUME </a:t>
            </a:r>
            <a:r>
              <a:rPr lang="en-US" sz="2400" dirty="0"/>
              <a:t>/</a:t>
            </a:r>
            <a:r>
              <a:rPr lang="en-US" sz="2400" dirty="0" smtClean="0"/>
              <a:t>data</a:t>
            </a:r>
          </a:p>
          <a:p>
            <a:r>
              <a:rPr lang="en-US" sz="2400" dirty="0" smtClean="0"/>
              <a:t>This </a:t>
            </a:r>
            <a:r>
              <a:rPr lang="en-US" sz="2400" dirty="0"/>
              <a:t>has exactly the same effect as specifying -v /data to </a:t>
            </a:r>
            <a:r>
              <a:rPr lang="en-US" sz="2400" dirty="0" err="1"/>
              <a:t>docker</a:t>
            </a:r>
            <a:r>
              <a:rPr lang="en-US" sz="2400" dirty="0"/>
              <a:t> run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 smtClean="0"/>
              <a:t>third </a:t>
            </a:r>
            <a:r>
              <a:rPr lang="en-US" sz="2400" dirty="0"/>
              <a:t>way is to extend the -v argument to </a:t>
            </a:r>
            <a:r>
              <a:rPr lang="en-US" sz="2400" dirty="0" err="1"/>
              <a:t>docker</a:t>
            </a:r>
            <a:r>
              <a:rPr lang="en-US" sz="2400" dirty="0"/>
              <a:t> run with an explicit </a:t>
            </a:r>
            <a:r>
              <a:rPr lang="en-US" sz="2400" dirty="0" smtClean="0"/>
              <a:t>directory to </a:t>
            </a:r>
            <a:r>
              <a:rPr lang="en-US" sz="2400" dirty="0"/>
              <a:t>bind to on the host using the </a:t>
            </a:r>
            <a:r>
              <a:rPr lang="en-US" sz="2400" dirty="0" smtClean="0"/>
              <a:t>format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 </a:t>
            </a:r>
            <a:r>
              <a:rPr lang="en-US" sz="2400" dirty="0"/>
              <a:t>-v HOST_DIR:CONTAINER_DIR.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can’t </a:t>
            </a:r>
            <a:r>
              <a:rPr lang="en-US" sz="2400" dirty="0" smtClean="0"/>
              <a:t>be done </a:t>
            </a:r>
            <a:r>
              <a:rPr lang="en-US" sz="2400" dirty="0"/>
              <a:t>from a </a:t>
            </a:r>
            <a:r>
              <a:rPr lang="en-US" sz="2400" dirty="0" err="1"/>
              <a:t>Dockerfile</a:t>
            </a:r>
            <a:r>
              <a:rPr lang="en-US" sz="2400" dirty="0"/>
              <a:t> (it would be </a:t>
            </a:r>
            <a:r>
              <a:rPr lang="en-US" sz="2400" dirty="0" err="1"/>
              <a:t>nonportable</a:t>
            </a:r>
            <a:r>
              <a:rPr lang="en-US" sz="2400" dirty="0"/>
              <a:t> and a security risk). For example:</a:t>
            </a:r>
            <a:br>
              <a:rPr lang="en-US" sz="2400" dirty="0"/>
            </a:br>
            <a:r>
              <a:rPr lang="en-US" sz="2400" dirty="0"/>
              <a:t>$ </a:t>
            </a:r>
            <a:r>
              <a:rPr lang="en-US" sz="2400" b="1" dirty="0" err="1"/>
              <a:t>docker</a:t>
            </a:r>
            <a:r>
              <a:rPr lang="en-US" sz="2400" b="1" dirty="0"/>
              <a:t> run -v /home/</a:t>
            </a:r>
            <a:r>
              <a:rPr lang="en-US" sz="2400" b="1" dirty="0" err="1"/>
              <a:t>adrian</a:t>
            </a:r>
            <a:r>
              <a:rPr lang="en-US" sz="2400" b="1" dirty="0"/>
              <a:t>/data:/data </a:t>
            </a:r>
            <a:r>
              <a:rPr lang="en-US" sz="2400" b="1" dirty="0" err="1"/>
              <a:t>debian</a:t>
            </a:r>
            <a:r>
              <a:rPr lang="en-US" sz="2400" b="1" dirty="0"/>
              <a:t> ls /data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4296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Docker commands</a:t>
            </a:r>
          </a:p>
          <a:p>
            <a:r>
              <a:rPr lang="en-US" sz="2400" dirty="0" smtClean="0"/>
              <a:t>Managing images</a:t>
            </a:r>
          </a:p>
          <a:p>
            <a:r>
              <a:rPr lang="en-US" sz="2400" dirty="0" smtClean="0"/>
              <a:t>Building images</a:t>
            </a:r>
          </a:p>
          <a:p>
            <a:r>
              <a:rPr lang="en-US" sz="2400" dirty="0"/>
              <a:t>Linking containers</a:t>
            </a:r>
          </a:p>
          <a:p>
            <a:r>
              <a:rPr lang="en-US" sz="2400" dirty="0"/>
              <a:t>Docker volumes</a:t>
            </a:r>
            <a:endParaRPr lang="he-IL" sz="2400" dirty="0"/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45094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66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dockerfile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Creating images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22514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177314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Results in N X N compatibility nightmare</a:t>
            </a:r>
            <a:endParaRPr lang="en-US" dirty="0"/>
          </a:p>
        </p:txBody>
      </p:sp>
      <p:graphicFrame>
        <p:nvGraphicFramePr>
          <p:cNvPr id="4" name="Group 1"/>
          <p:cNvGraphicFramePr>
            <a:graphicFrameLocks noGrp="1"/>
          </p:cNvGraphicFramePr>
          <p:nvPr>
            <p:extLst/>
          </p:nvPr>
        </p:nvGraphicFramePr>
        <p:xfrm>
          <a:off x="1771646" y="1247775"/>
          <a:ext cx="7791462" cy="4586778"/>
        </p:xfrm>
        <a:graphic>
          <a:graphicData uri="http://schemas.openxmlformats.org/drawingml/2006/table">
            <a:tbl>
              <a:tblPr/>
              <a:tblGrid>
                <a:gridCol w="1731436"/>
                <a:gridCol w="865718"/>
                <a:gridCol w="865718"/>
                <a:gridCol w="865718"/>
                <a:gridCol w="865718"/>
                <a:gridCol w="865718"/>
                <a:gridCol w="865718"/>
                <a:gridCol w="865718"/>
              </a:tblGrid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Static website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Web frontend 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Background workers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User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Analytics DB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Queue</a:t>
                      </a: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7591" marR="17591" marT="17591" marB="17591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Development VM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QA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Single Prod Server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Onsite Cluster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Public Cloud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Contributor’s laptop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Customer Servers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5" name="Freeform 4"/>
          <p:cNvSpPr/>
          <p:nvPr/>
        </p:nvSpPr>
        <p:spPr>
          <a:xfrm>
            <a:off x="1454748" y="139899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6" name="Freeform 5"/>
          <p:cNvSpPr/>
          <p:nvPr/>
        </p:nvSpPr>
        <p:spPr>
          <a:xfrm>
            <a:off x="1529772" y="1534026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7" name="Freeform 6"/>
          <p:cNvSpPr/>
          <p:nvPr/>
        </p:nvSpPr>
        <p:spPr>
          <a:xfrm>
            <a:off x="1380297" y="1534026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8" name="Freeform 7"/>
          <p:cNvSpPr/>
          <p:nvPr/>
        </p:nvSpPr>
        <p:spPr>
          <a:xfrm>
            <a:off x="1396390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9" name="Freeform 8"/>
          <p:cNvSpPr/>
          <p:nvPr/>
        </p:nvSpPr>
        <p:spPr>
          <a:xfrm>
            <a:off x="1545865" y="211884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0" name="Freeform 9"/>
          <p:cNvSpPr/>
          <p:nvPr/>
        </p:nvSpPr>
        <p:spPr>
          <a:xfrm>
            <a:off x="1471414" y="22538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1321939" y="225387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2" name="Freeform 11"/>
          <p:cNvSpPr/>
          <p:nvPr/>
        </p:nvSpPr>
        <p:spPr>
          <a:xfrm>
            <a:off x="1403312" y="266475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1328288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1477763" y="2799785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5" name="Freeform 14"/>
          <p:cNvSpPr/>
          <p:nvPr/>
        </p:nvSpPr>
        <p:spPr>
          <a:xfrm>
            <a:off x="1403312" y="2934815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6" name="Freeform 15"/>
          <p:cNvSpPr/>
          <p:nvPr/>
        </p:nvSpPr>
        <p:spPr>
          <a:xfrm>
            <a:off x="1500592" y="462974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7" name="Freeform 16"/>
          <p:cNvSpPr/>
          <p:nvPr/>
        </p:nvSpPr>
        <p:spPr>
          <a:xfrm>
            <a:off x="1351117" y="462974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18" name="Freeform 17"/>
          <p:cNvSpPr/>
          <p:nvPr/>
        </p:nvSpPr>
        <p:spPr>
          <a:xfrm>
            <a:off x="1425568" y="476477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500592" y="4899807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351117" y="4899807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1" name="Freeform 20"/>
          <p:cNvSpPr/>
          <p:nvPr/>
        </p:nvSpPr>
        <p:spPr>
          <a:xfrm>
            <a:off x="1393588" y="396827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1468039" y="410330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3" name="Freeform 22"/>
          <p:cNvSpPr/>
          <p:nvPr/>
        </p:nvSpPr>
        <p:spPr>
          <a:xfrm>
            <a:off x="1393588" y="4238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8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1490869" y="3394331"/>
            <a:ext cx="138403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4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1341394" y="339433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543" tIns="113267" rIns="98543" bIns="11326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500" kern="1200"/>
          </a:p>
        </p:txBody>
      </p:sp>
      <p:sp>
        <p:nvSpPr>
          <p:cNvPr id="26" name="Freeform 25"/>
          <p:cNvSpPr/>
          <p:nvPr/>
        </p:nvSpPr>
        <p:spPr>
          <a:xfrm>
            <a:off x="1415845" y="3529361"/>
            <a:ext cx="138402" cy="159083"/>
          </a:xfrm>
          <a:custGeom>
            <a:avLst/>
            <a:gdLst>
              <a:gd name="connsiteX0" fmla="*/ 0 w 726849"/>
              <a:gd name="connsiteY0" fmla="*/ 316180 h 632359"/>
              <a:gd name="connsiteX1" fmla="*/ 158090 w 726849"/>
              <a:gd name="connsiteY1" fmla="*/ 0 h 632359"/>
              <a:gd name="connsiteX2" fmla="*/ 568759 w 726849"/>
              <a:gd name="connsiteY2" fmla="*/ 0 h 632359"/>
              <a:gd name="connsiteX3" fmla="*/ 726849 w 726849"/>
              <a:gd name="connsiteY3" fmla="*/ 316180 h 632359"/>
              <a:gd name="connsiteX4" fmla="*/ 568759 w 726849"/>
              <a:gd name="connsiteY4" fmla="*/ 632359 h 632359"/>
              <a:gd name="connsiteX5" fmla="*/ 158090 w 726849"/>
              <a:gd name="connsiteY5" fmla="*/ 632359 h 632359"/>
              <a:gd name="connsiteX6" fmla="*/ 0 w 726849"/>
              <a:gd name="connsiteY6" fmla="*/ 316180 h 632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6849" h="632359">
                <a:moveTo>
                  <a:pt x="363424" y="0"/>
                </a:moveTo>
                <a:lnTo>
                  <a:pt x="726849" y="137538"/>
                </a:lnTo>
                <a:lnTo>
                  <a:pt x="726849" y="494821"/>
                </a:lnTo>
                <a:lnTo>
                  <a:pt x="363424" y="632359"/>
                </a:lnTo>
                <a:lnTo>
                  <a:pt x="0" y="494821"/>
                </a:lnTo>
                <a:lnTo>
                  <a:pt x="0" y="137538"/>
                </a:lnTo>
                <a:lnTo>
                  <a:pt x="363424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453" tIns="155177" rIns="140453" bIns="155177" numCol="1" spcCol="1270" anchor="ctr" anchorCtr="0">
            <a:noAutofit/>
          </a:bodyPr>
          <a:lstStyle/>
          <a:p>
            <a:pPr lvl="0" algn="ctr" defTabSz="488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100" kern="1200" dirty="0"/>
          </a:p>
        </p:txBody>
      </p:sp>
      <p:pic>
        <p:nvPicPr>
          <p:cNvPr id="27" name="Picture 19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89" y="5981889"/>
            <a:ext cx="677831" cy="409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56" y="5883348"/>
            <a:ext cx="697515" cy="4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64908" y="5892873"/>
            <a:ext cx="479135" cy="6496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49808" y="5921448"/>
            <a:ext cx="596983" cy="820634"/>
          </a:xfrm>
          <a:prstGeom prst="rect">
            <a:avLst/>
          </a:prstGeom>
        </p:spPr>
      </p:pic>
      <p:pic>
        <p:nvPicPr>
          <p:cNvPr id="31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653" y="6061100"/>
            <a:ext cx="841760" cy="50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3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>
                    <a:alpha val="3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33506" y="6108725"/>
            <a:ext cx="559882" cy="4458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5826" y="5966590"/>
            <a:ext cx="479135" cy="6496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39315" y="5966590"/>
            <a:ext cx="479135" cy="649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65393" y="5971470"/>
            <a:ext cx="479135" cy="649674"/>
          </a:xfrm>
          <a:prstGeom prst="rect">
            <a:avLst/>
          </a:prstGeom>
        </p:spPr>
      </p:pic>
      <p:graphicFrame>
        <p:nvGraphicFramePr>
          <p:cNvPr id="50" name="Table 49"/>
          <p:cNvGraphicFramePr>
            <a:graphicFrameLocks noGrp="1"/>
          </p:cNvGraphicFramePr>
          <p:nvPr/>
        </p:nvGraphicFramePr>
        <p:xfrm>
          <a:off x="3519484" y="1243541"/>
          <a:ext cx="6034091" cy="3931524"/>
        </p:xfrm>
        <a:graphic>
          <a:graphicData uri="http://schemas.openxmlformats.org/drawingml/2006/table">
            <a:tbl>
              <a:tblPr/>
              <a:tblGrid>
                <a:gridCol w="862013"/>
                <a:gridCol w="862013"/>
                <a:gridCol w="862013"/>
                <a:gridCol w="862013"/>
                <a:gridCol w="862013"/>
                <a:gridCol w="862013"/>
                <a:gridCol w="862013"/>
              </a:tblGrid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5254"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7591" marR="17591" marT="17591" marB="17591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6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Docker allows us to manually build an image.</a:t>
            </a:r>
          </a:p>
          <a:p>
            <a:r>
              <a:rPr lang="en-US" sz="2400" dirty="0" smtClean="0"/>
              <a:t>However</a:t>
            </a:r>
            <a:r>
              <a:rPr lang="en-US" sz="2400" dirty="0"/>
              <a:t>, there are a few problems. If we need to change something, </a:t>
            </a:r>
            <a:r>
              <a:rPr lang="en-US" sz="2400" dirty="0" smtClean="0"/>
              <a:t>we have </a:t>
            </a:r>
            <a:r>
              <a:rPr lang="en-US" sz="2400" dirty="0"/>
              <a:t>to manually repeat our steps from that point. For example, if we want to use </a:t>
            </a:r>
            <a:r>
              <a:rPr lang="en-US" sz="2400" dirty="0" smtClean="0"/>
              <a:t>a different </a:t>
            </a:r>
            <a:r>
              <a:rPr lang="en-US" sz="2400" dirty="0"/>
              <a:t>base image, we would have to start again from scratch. </a:t>
            </a:r>
            <a:endParaRPr lang="en-US" sz="2400" dirty="0" smtClean="0"/>
          </a:p>
          <a:p>
            <a:r>
              <a:rPr lang="en-US" sz="2400" dirty="0" smtClean="0"/>
              <a:t>More </a:t>
            </a:r>
            <a:r>
              <a:rPr lang="en-US" sz="2400" dirty="0"/>
              <a:t>importantly, </a:t>
            </a:r>
            <a:r>
              <a:rPr lang="en-US" sz="2400" dirty="0" smtClean="0"/>
              <a:t>it isn’t </a:t>
            </a:r>
            <a:r>
              <a:rPr lang="en-US" sz="2400" dirty="0"/>
              <a:t>easily </a:t>
            </a:r>
            <a:r>
              <a:rPr lang="en-US" sz="2400" i="1" dirty="0"/>
              <a:t>repeatable</a:t>
            </a:r>
            <a:r>
              <a:rPr lang="en-US" sz="2400" dirty="0"/>
              <a:t>; it’s difficult and potentially error-prone to share or repeat </a:t>
            </a:r>
            <a:r>
              <a:rPr lang="en-US" sz="2400" dirty="0" smtClean="0"/>
              <a:t>the set </a:t>
            </a:r>
            <a:r>
              <a:rPr lang="en-US" sz="2400" dirty="0"/>
              <a:t>of steps required to create the image. </a:t>
            </a:r>
            <a:endParaRPr lang="en-US" sz="2400" dirty="0" smtClean="0"/>
          </a:p>
          <a:p>
            <a:r>
              <a:rPr lang="en-US" sz="2400" dirty="0"/>
              <a:t>The solution to this is to use a </a:t>
            </a:r>
            <a:r>
              <a:rPr lang="en-US" sz="2400" i="1" dirty="0" err="1"/>
              <a:t>Dockerfie</a:t>
            </a:r>
            <a:r>
              <a:rPr lang="en-US" sz="2400" i="1" dirty="0"/>
              <a:t> </a:t>
            </a:r>
            <a:r>
              <a:rPr lang="en-US" sz="2400" dirty="0" smtClean="0"/>
              <a:t>to create </a:t>
            </a:r>
            <a:r>
              <a:rPr lang="en-US" sz="2400" dirty="0"/>
              <a:t>an automated build for the image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17737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Dockerfile</a:t>
            </a:r>
            <a:r>
              <a:rPr lang="en-US" sz="2400" dirty="0"/>
              <a:t> is simply a text file that contains a set of steps that can be used to </a:t>
            </a:r>
            <a:r>
              <a:rPr lang="en-US" sz="2400" dirty="0" smtClean="0"/>
              <a:t>create a </a:t>
            </a:r>
            <a:r>
              <a:rPr lang="en-US" sz="2400" dirty="0"/>
              <a:t>Docker image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Example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8" y="3475291"/>
            <a:ext cx="9365666" cy="2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9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FROM instruction specifies the base image to </a:t>
            </a:r>
            <a:r>
              <a:rPr lang="en-US" sz="2400" dirty="0" smtClean="0"/>
              <a:t>use.</a:t>
            </a:r>
          </a:p>
          <a:p>
            <a:r>
              <a:rPr lang="en-US" sz="2400" dirty="0" smtClean="0"/>
              <a:t>The MAINTAINER </a:t>
            </a:r>
            <a:r>
              <a:rPr lang="en-US" sz="2400" dirty="0"/>
              <a:t>instruction </a:t>
            </a:r>
            <a:r>
              <a:rPr lang="en-US" sz="2400" dirty="0" smtClean="0"/>
              <a:t>specifies </a:t>
            </a:r>
            <a:r>
              <a:rPr lang="en-US" sz="2400" dirty="0"/>
              <a:t>who maintains the new image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 A RUN instruction executes a command inside the image, for example installing a package. </a:t>
            </a:r>
            <a:endParaRPr lang="en-US" sz="2400" dirty="0" smtClean="0"/>
          </a:p>
          <a:p>
            <a:r>
              <a:rPr lang="en-US" sz="2400" dirty="0"/>
              <a:t>Now </a:t>
            </a:r>
            <a:r>
              <a:rPr lang="en-US" sz="2400" dirty="0" smtClean="0"/>
              <a:t>we can </a:t>
            </a:r>
            <a:r>
              <a:rPr lang="en-US" sz="2400" dirty="0"/>
              <a:t>take our </a:t>
            </a:r>
            <a:r>
              <a:rPr lang="en-US" sz="2400" dirty="0" err="1"/>
              <a:t>Dockerfile</a:t>
            </a:r>
            <a:r>
              <a:rPr lang="en-US" sz="2400" dirty="0"/>
              <a:t> and use the </a:t>
            </a:r>
            <a:r>
              <a:rPr lang="en-US" sz="2400" dirty="0" err="1"/>
              <a:t>docker</a:t>
            </a:r>
            <a:r>
              <a:rPr lang="en-US" sz="2400" dirty="0"/>
              <a:t> build command to build an image.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8263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Use the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build command to build the image:</a:t>
            </a:r>
          </a:p>
          <a:p>
            <a:pPr lvl="1"/>
            <a:r>
              <a:rPr lang="en-US" sz="2400" dirty="0"/>
              <a:t>$ </a:t>
            </a:r>
            <a:r>
              <a:rPr lang="en-US" sz="2400" dirty="0" err="1"/>
              <a:t>docker</a:t>
            </a:r>
            <a:r>
              <a:rPr lang="en-US" sz="2400" dirty="0"/>
              <a:t> build -t </a:t>
            </a:r>
            <a:r>
              <a:rPr lang="en-US" sz="2400" dirty="0" err="1"/>
              <a:t>ouruser</a:t>
            </a:r>
            <a:r>
              <a:rPr lang="en-US" sz="2400" dirty="0"/>
              <a:t>/sinatra:v2 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use the  </a:t>
            </a:r>
            <a:r>
              <a:rPr lang="en-US" sz="2400" dirty="0"/>
              <a:t>-t flag to identify our new image as belonging to the user </a:t>
            </a:r>
            <a:r>
              <a:rPr lang="en-US" sz="2400" dirty="0" err="1"/>
              <a:t>ouruser</a:t>
            </a:r>
            <a:r>
              <a:rPr lang="en-US" sz="2400" dirty="0"/>
              <a:t>, the repository name </a:t>
            </a:r>
            <a:r>
              <a:rPr lang="en-US" sz="2400" dirty="0" err="1"/>
              <a:t>sinatra</a:t>
            </a:r>
            <a:r>
              <a:rPr lang="en-US" sz="2400" dirty="0"/>
              <a:t> and given it the tag v2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specify the current directory as the directory to take the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from.</a:t>
            </a:r>
          </a:p>
          <a:p>
            <a:r>
              <a:rPr lang="en-US" sz="2400" dirty="0" smtClean="0"/>
              <a:t>We can also override the default name of the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with the –file flag.</a:t>
            </a:r>
          </a:p>
          <a:p>
            <a:pPr lvl="1"/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4253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We can now create a container from our newly created image: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624137"/>
            <a:ext cx="10031401" cy="12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build context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err="1"/>
              <a:t>docker</a:t>
            </a:r>
            <a:r>
              <a:rPr lang="en-US" sz="2400" dirty="0"/>
              <a:t> build command requires a </a:t>
            </a:r>
            <a:r>
              <a:rPr lang="en-US" sz="2400" dirty="0" err="1"/>
              <a:t>Dockerfile</a:t>
            </a:r>
            <a:r>
              <a:rPr lang="en-US" sz="2400" dirty="0"/>
              <a:t> and a </a:t>
            </a:r>
            <a:r>
              <a:rPr lang="en-US" sz="2400" i="1" dirty="0"/>
              <a:t>build context </a:t>
            </a:r>
            <a:r>
              <a:rPr lang="en-US" sz="2400" dirty="0"/>
              <a:t>(which may </a:t>
            </a:r>
            <a:r>
              <a:rPr lang="en-US" sz="2400" dirty="0" smtClean="0"/>
              <a:t>be empty).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build context is the set of local files and directories that can be </a:t>
            </a:r>
            <a:r>
              <a:rPr lang="en-US" sz="2400" dirty="0" smtClean="0"/>
              <a:t>referenced </a:t>
            </a:r>
            <a:r>
              <a:rPr lang="en-US" sz="2400" dirty="0"/>
              <a:t>from ADD or COPY instructions in the </a:t>
            </a:r>
            <a:r>
              <a:rPr lang="en-US" sz="2400" dirty="0" err="1"/>
              <a:t>Dockerfile</a:t>
            </a:r>
            <a:r>
              <a:rPr lang="en-US" sz="2400" dirty="0"/>
              <a:t> and is normally specified as </a:t>
            </a:r>
            <a:r>
              <a:rPr lang="en-US" sz="2400" dirty="0" smtClean="0"/>
              <a:t>a path </a:t>
            </a:r>
            <a:r>
              <a:rPr lang="en-US" sz="2400" dirty="0"/>
              <a:t>to a directory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All the files and directories under </a:t>
            </a:r>
            <a:r>
              <a:rPr lang="en-US" sz="2400" dirty="0" smtClean="0"/>
              <a:t>the path </a:t>
            </a:r>
            <a:r>
              <a:rPr lang="en-US" sz="2400" dirty="0"/>
              <a:t>form the build context and will be sent to the Docker daemon as part of </a:t>
            </a:r>
            <a:r>
              <a:rPr lang="en-US" sz="2400" dirty="0" smtClean="0"/>
              <a:t>the build </a:t>
            </a:r>
            <a:r>
              <a:rPr lang="en-US" sz="2400" dirty="0"/>
              <a:t>process.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0182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</a:t>
            </a:r>
            <a:r>
              <a:rPr lang="en-US" sz="2400" dirty="0"/>
              <a:t>can actually make things a little bit easier for the user by taking advantage </a:t>
            </a:r>
            <a:r>
              <a:rPr lang="en-US" sz="2400" dirty="0" smtClean="0"/>
              <a:t>of the </a:t>
            </a:r>
            <a:r>
              <a:rPr lang="en-US" sz="2400" dirty="0"/>
              <a:t>ENTRYPOINT </a:t>
            </a:r>
            <a:r>
              <a:rPr lang="en-US" sz="2400" dirty="0" err="1"/>
              <a:t>Dockerfile</a:t>
            </a:r>
            <a:r>
              <a:rPr lang="en-US" sz="2400" dirty="0"/>
              <a:t> instruction.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ENTRYPOINT instruction lets us specify </a:t>
            </a:r>
            <a:r>
              <a:rPr lang="en-US" sz="2400" dirty="0" smtClean="0"/>
              <a:t>an executable </a:t>
            </a:r>
            <a:r>
              <a:rPr lang="en-US" sz="2400" dirty="0"/>
              <a:t>that is used to handle any arguments passed to </a:t>
            </a:r>
            <a:r>
              <a:rPr lang="en-US" sz="2400" dirty="0" err="1"/>
              <a:t>docker</a:t>
            </a:r>
            <a:r>
              <a:rPr lang="en-US" sz="2400" dirty="0"/>
              <a:t> run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For example:</a:t>
            </a:r>
          </a:p>
          <a:p>
            <a:pPr lvl="1"/>
            <a:r>
              <a:rPr lang="en-US" sz="2200" dirty="0" smtClean="0"/>
              <a:t>ENTRYPOINT[“bin/bash”]</a:t>
            </a:r>
          </a:p>
          <a:p>
            <a:r>
              <a:rPr lang="en-US" sz="2400" dirty="0" smtClean="0"/>
              <a:t>Now we don’t have to specify bash as the argument to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run.</a:t>
            </a:r>
          </a:p>
          <a:p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8281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“CMD” command can be used as well to provide defaults to an executing container.</a:t>
            </a:r>
          </a:p>
          <a:p>
            <a:r>
              <a:rPr lang="en-US" sz="2400" dirty="0" smtClean="0"/>
              <a:t>It can also provide parameters to an “ENTRYPOINT” instruction.</a:t>
            </a:r>
          </a:p>
          <a:p>
            <a:r>
              <a:rPr lang="en-US" sz="2400" dirty="0" smtClean="0"/>
              <a:t>ENTRYPOINT overrides any “CMD” settings.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8401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.</a:t>
            </a:r>
            <a:r>
              <a:rPr lang="en-US" dirty="0" err="1" smtClean="0"/>
              <a:t>dockerignore</a:t>
            </a:r>
            <a:r>
              <a:rPr lang="en-US" dirty="0" smtClean="0"/>
              <a:t> file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Docker it </a:t>
            </a:r>
            <a:r>
              <a:rPr lang="en-US" sz="2400" dirty="0"/>
              <a:t>looks for a file named .</a:t>
            </a:r>
            <a:r>
              <a:rPr lang="en-US" sz="2400" dirty="0" err="1"/>
              <a:t>dockerignore</a:t>
            </a:r>
            <a:r>
              <a:rPr lang="en-US" sz="2400" dirty="0"/>
              <a:t> in the root directory of the context. </a:t>
            </a:r>
            <a:endParaRPr 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this file exists, </a:t>
            </a:r>
            <a:r>
              <a:rPr lang="en-US" sz="2400" dirty="0" smtClean="0"/>
              <a:t>it modifies the build context </a:t>
            </a:r>
            <a:r>
              <a:rPr lang="en-US" sz="2400" dirty="0"/>
              <a:t>to exclude files and directories that match patterns in it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This helps to avoid unnecessarily sending large or sensitive files and directories to the daemon and potentially adding them to images using ADD or COPY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file should contain the names of files to</a:t>
            </a:r>
            <a:br>
              <a:rPr lang="en-US" sz="2400" dirty="0"/>
            </a:br>
            <a:r>
              <a:rPr lang="en-US" sz="2400" dirty="0"/>
              <a:t>exclude, separated by newlines. The wildcard characters * and ? are</a:t>
            </a:r>
            <a:br>
              <a:rPr lang="en-US" sz="2400" dirty="0"/>
            </a:br>
            <a:r>
              <a:rPr lang="en-US" sz="2400" dirty="0"/>
              <a:t>allowed. </a:t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19488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dockerignore</a:t>
            </a:r>
            <a:r>
              <a:rPr lang="en-US" dirty="0" smtClean="0"/>
              <a:t> file example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093976"/>
            <a:ext cx="8378022" cy="159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smtClean="0"/>
              <a:t>shipping analogy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168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union filesystem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Union file systems allow multiple file systems to be overlaid,</a:t>
            </a:r>
            <a:br>
              <a:rPr lang="en-US" sz="2400" dirty="0"/>
            </a:br>
            <a:r>
              <a:rPr lang="en-US" sz="2400" dirty="0"/>
              <a:t>appearing to the user as a single </a:t>
            </a:r>
            <a:r>
              <a:rPr lang="en-US" sz="2400" dirty="0" smtClean="0"/>
              <a:t>filesystem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Folders </a:t>
            </a:r>
            <a:r>
              <a:rPr lang="en-US" sz="2400" dirty="0"/>
              <a:t>may contain files from </a:t>
            </a:r>
            <a:r>
              <a:rPr lang="en-US" sz="2400" dirty="0" smtClean="0"/>
              <a:t>multiple filesystems</a:t>
            </a:r>
            <a:r>
              <a:rPr lang="en-US" sz="2400" dirty="0"/>
              <a:t>, but if two files have the exact same path, the last mounted file will </a:t>
            </a:r>
            <a:r>
              <a:rPr lang="en-US" sz="2400" dirty="0" smtClean="0"/>
              <a:t>hide any </a:t>
            </a:r>
            <a:r>
              <a:rPr lang="en-US" sz="2400" dirty="0"/>
              <a:t>previous files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Docker supports several different UFS </a:t>
            </a:r>
            <a:r>
              <a:rPr lang="en-US" sz="2400" dirty="0" err="1"/>
              <a:t>implentations</a:t>
            </a:r>
            <a:r>
              <a:rPr lang="en-US" sz="2400" dirty="0"/>
              <a:t>, including</a:t>
            </a:r>
            <a:br>
              <a:rPr lang="en-US" sz="2400" dirty="0"/>
            </a:br>
            <a:r>
              <a:rPr lang="en-US" sz="2400" dirty="0"/>
              <a:t>AUFS, Overlay, </a:t>
            </a:r>
            <a:r>
              <a:rPr lang="en-US" sz="2400" dirty="0" err="1"/>
              <a:t>devicemapper</a:t>
            </a:r>
            <a:r>
              <a:rPr lang="en-US" sz="2400" dirty="0"/>
              <a:t>, BTRFS, and ZFS. Which implementation is used </a:t>
            </a:r>
            <a:r>
              <a:rPr lang="en-US" sz="2400" dirty="0" smtClean="0"/>
              <a:t>is system </a:t>
            </a:r>
            <a:r>
              <a:rPr lang="en-US" sz="2400" dirty="0"/>
              <a:t>dependent and can be checked by running </a:t>
            </a:r>
            <a:r>
              <a:rPr lang="en-US" sz="2400" dirty="0" err="1"/>
              <a:t>docker</a:t>
            </a:r>
            <a:r>
              <a:rPr lang="en-US" sz="2400" dirty="0"/>
              <a:t> info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43042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layers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Docker images are made up of multiple </a:t>
            </a:r>
            <a:r>
              <a:rPr lang="en-US" sz="2400" i="1" dirty="0"/>
              <a:t>layers</a:t>
            </a:r>
            <a:r>
              <a:rPr lang="en-US" sz="2400" dirty="0"/>
              <a:t>. Each of these layers is a read-only </a:t>
            </a:r>
            <a:r>
              <a:rPr lang="en-US" sz="2400" dirty="0" err="1" smtClean="0"/>
              <a:t>fileystem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A layer is created </a:t>
            </a:r>
            <a:r>
              <a:rPr lang="en-US" sz="2400" dirty="0" smtClean="0"/>
              <a:t>for each </a:t>
            </a:r>
            <a:r>
              <a:rPr lang="en-US" sz="2400" dirty="0"/>
              <a:t>instruction in a </a:t>
            </a:r>
            <a:r>
              <a:rPr lang="en-US" sz="2400" dirty="0" err="1"/>
              <a:t>Dockerfile</a:t>
            </a:r>
            <a:r>
              <a:rPr lang="en-US" sz="2400" dirty="0"/>
              <a:t> and sits on top of </a:t>
            </a:r>
            <a:r>
              <a:rPr lang="en-US" sz="2400" dirty="0" smtClean="0"/>
              <a:t>the previous </a:t>
            </a:r>
            <a:r>
              <a:rPr lang="en-US" sz="2400" dirty="0"/>
              <a:t>layers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When an image is turned into a </a:t>
            </a:r>
            <a:r>
              <a:rPr lang="en-US" sz="2400" i="1" dirty="0"/>
              <a:t>container </a:t>
            </a:r>
            <a:r>
              <a:rPr lang="en-US" sz="2400" dirty="0"/>
              <a:t>(from a </a:t>
            </a:r>
            <a:r>
              <a:rPr lang="en-US" sz="2400" dirty="0" err="1"/>
              <a:t>docker</a:t>
            </a:r>
            <a:r>
              <a:rPr lang="en-US" sz="2400" dirty="0"/>
              <a:t> run or</a:t>
            </a:r>
            <a:br>
              <a:rPr lang="en-US" sz="2400" dirty="0"/>
            </a:br>
            <a:r>
              <a:rPr lang="en-US" sz="2400" dirty="0" err="1"/>
              <a:t>docker</a:t>
            </a:r>
            <a:r>
              <a:rPr lang="en-US" sz="2400" dirty="0"/>
              <a:t> create command), the Docker engine takes the image and adds a </a:t>
            </a:r>
            <a:r>
              <a:rPr lang="en-US" sz="2400" dirty="0" smtClean="0"/>
              <a:t>read-write filesystem </a:t>
            </a:r>
            <a:r>
              <a:rPr lang="en-US" sz="2400" dirty="0"/>
              <a:t>on top (as well as initializing various settings such as the IP address, </a:t>
            </a:r>
            <a:r>
              <a:rPr lang="en-US" sz="2400" dirty="0" err="1" smtClean="0"/>
              <a:t>name,ID</a:t>
            </a:r>
            <a:r>
              <a:rPr lang="en-US" sz="2400" dirty="0"/>
              <a:t>, and resource limits).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468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layers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Each instruction in </a:t>
            </a:r>
            <a:r>
              <a:rPr lang="en-US" sz="2400" dirty="0"/>
              <a:t>a </a:t>
            </a:r>
            <a:r>
              <a:rPr lang="en-US" sz="2400" dirty="0" err="1"/>
              <a:t>Dockerfile</a:t>
            </a:r>
            <a:r>
              <a:rPr lang="en-US" sz="2400" dirty="0"/>
              <a:t> results in a new image </a:t>
            </a:r>
            <a:r>
              <a:rPr lang="en-US" sz="2400" i="1" dirty="0"/>
              <a:t>layer</a:t>
            </a:r>
            <a:r>
              <a:rPr lang="en-US" sz="2400" dirty="0"/>
              <a:t>, which can also be used to start a </a:t>
            </a:r>
            <a:r>
              <a:rPr lang="en-US" sz="2400" dirty="0" smtClean="0"/>
              <a:t>container.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new layer is created by starting a container using the image of the </a:t>
            </a:r>
            <a:r>
              <a:rPr lang="en-US" sz="2400" dirty="0" smtClean="0"/>
              <a:t>previous </a:t>
            </a:r>
            <a:r>
              <a:rPr lang="en-US" sz="2400" dirty="0"/>
              <a:t>layer, executing the </a:t>
            </a:r>
            <a:r>
              <a:rPr lang="en-US" sz="2400" dirty="0" err="1"/>
              <a:t>Dockerfile</a:t>
            </a:r>
            <a:r>
              <a:rPr lang="en-US" sz="2400" dirty="0"/>
              <a:t> instruction and saving a new image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Because unnecessary layers bloat images </a:t>
            </a:r>
            <a:r>
              <a:rPr lang="en-US" sz="2400" dirty="0" smtClean="0"/>
              <a:t>, </a:t>
            </a:r>
            <a:r>
              <a:rPr lang="en-US" sz="2400" dirty="0"/>
              <a:t>you will notice that many </a:t>
            </a:r>
            <a:r>
              <a:rPr lang="en-US" sz="2400" dirty="0" err="1"/>
              <a:t>Dockerfiles</a:t>
            </a:r>
            <a:r>
              <a:rPr lang="en-US" sz="2400" dirty="0"/>
              <a:t> try to minimize the number </a:t>
            </a:r>
            <a:r>
              <a:rPr lang="en-US" sz="2400"/>
              <a:t>of </a:t>
            </a:r>
            <a:r>
              <a:rPr lang="en-US" sz="2400" smtClean="0"/>
              <a:t>layers </a:t>
            </a:r>
            <a:r>
              <a:rPr lang="en-US" sz="2400" dirty="0"/>
              <a:t>by specifying several UNIX commands in a single RUN instruction.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4413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layers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757648"/>
            <a:ext cx="10058400" cy="1150430"/>
          </a:xfrm>
        </p:spPr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docker</a:t>
            </a:r>
            <a:r>
              <a:rPr lang="en-US" dirty="0" smtClean="0"/>
              <a:t> history command to view </a:t>
            </a:r>
            <a:r>
              <a:rPr lang="en-US" dirty="0"/>
              <a:t>image </a:t>
            </a:r>
            <a:r>
              <a:rPr lang="en-US" dirty="0" smtClean="0"/>
              <a:t>layers:</a:t>
            </a:r>
          </a:p>
          <a:p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7" y="2571750"/>
            <a:ext cx="84027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Docker also </a:t>
            </a:r>
            <a:r>
              <a:rPr lang="en-US" sz="2400" dirty="0" smtClean="0"/>
              <a:t>caches </a:t>
            </a:r>
            <a:r>
              <a:rPr lang="en-US" sz="2400" dirty="0"/>
              <a:t>each layer in order to speed up the building of images. </a:t>
            </a:r>
            <a:endParaRPr lang="en-US" sz="2400" dirty="0" smtClean="0"/>
          </a:p>
          <a:p>
            <a:r>
              <a:rPr lang="en-US" sz="2400" dirty="0" smtClean="0"/>
              <a:t>This caching </a:t>
            </a:r>
            <a:r>
              <a:rPr lang="en-US" sz="2400" dirty="0"/>
              <a:t>is very important for efficient workflows, but is somewhat naive. 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cache </a:t>
            </a:r>
            <a:r>
              <a:rPr lang="en-US" sz="2400" dirty="0" smtClean="0"/>
              <a:t>is used </a:t>
            </a:r>
            <a:r>
              <a:rPr lang="en-US" sz="2400" dirty="0"/>
              <a:t>for an instruction if:</a:t>
            </a:r>
            <a:br>
              <a:rPr lang="en-US" sz="2400" dirty="0"/>
            </a:br>
            <a:r>
              <a:rPr lang="en-US" sz="2400" dirty="0"/>
              <a:t>• The previous instruction was found in the cache </a:t>
            </a:r>
            <a:r>
              <a:rPr lang="en-US" sz="2400" i="1" dirty="0"/>
              <a:t>and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• there is a layer in the cache that has exactly the same instruction and parent </a:t>
            </a:r>
            <a:r>
              <a:rPr lang="en-US" sz="2400" dirty="0" smtClean="0"/>
              <a:t>layer.</a:t>
            </a:r>
          </a:p>
          <a:p>
            <a:r>
              <a:rPr lang="en-US" sz="2400" dirty="0" smtClean="0"/>
              <a:t>Also</a:t>
            </a:r>
            <a:r>
              <a:rPr lang="en-US" sz="2400" dirty="0"/>
              <a:t>, in the case of COPY and ADD instructions, the cache will be invalidated if </a:t>
            </a:r>
            <a:r>
              <a:rPr lang="en-US" sz="2400" dirty="0" smtClean="0"/>
              <a:t>the checksum </a:t>
            </a:r>
            <a:r>
              <a:rPr lang="en-US" sz="2400" dirty="0"/>
              <a:t>or metadata for any of the files has changed.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0035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 </a:t>
            </a:r>
            <a:r>
              <a:rPr lang="en-US" sz="2400" dirty="0"/>
              <a:t>instructions that are not guaranteed to have the same </a:t>
            </a:r>
            <a:r>
              <a:rPr lang="en-US" sz="2400" dirty="0" smtClean="0"/>
              <a:t>result across </a:t>
            </a:r>
            <a:r>
              <a:rPr lang="en-US" sz="2400" dirty="0"/>
              <a:t>multiple invocations </a:t>
            </a:r>
            <a:r>
              <a:rPr lang="en-US" sz="2400" i="1" dirty="0"/>
              <a:t>will still be cached</a:t>
            </a:r>
            <a:r>
              <a:rPr lang="en-US" sz="2400" dirty="0"/>
              <a:t>. Be particularly aware of this if </a:t>
            </a:r>
            <a:r>
              <a:rPr lang="en-US" sz="2400" dirty="0" smtClean="0"/>
              <a:t>you download </a:t>
            </a:r>
            <a:r>
              <a:rPr lang="en-US" sz="2400" dirty="0"/>
              <a:t>files, run apt-get update, or clone source repositories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If </a:t>
            </a:r>
            <a:r>
              <a:rPr lang="en-US" sz="2400" dirty="0"/>
              <a:t>you need to invalidate the cache, you can run </a:t>
            </a:r>
            <a:r>
              <a:rPr lang="en-US" sz="2400" dirty="0" err="1"/>
              <a:t>docker</a:t>
            </a:r>
            <a:r>
              <a:rPr lang="en-US" sz="2400" dirty="0"/>
              <a:t> build with the --</a:t>
            </a:r>
            <a:r>
              <a:rPr lang="en-US" sz="2400" dirty="0" smtClean="0"/>
              <a:t>no-cache argument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9940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image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When creating your own images, you will need to decide which base image to </a:t>
            </a:r>
            <a:r>
              <a:rPr lang="en-US" sz="2400" dirty="0" smtClean="0"/>
              <a:t>start from.</a:t>
            </a:r>
          </a:p>
          <a:p>
            <a:r>
              <a:rPr lang="en-US" sz="2400" dirty="0"/>
              <a:t>The best-case scenario is that you don’t need to create an image at all—you can </a:t>
            </a:r>
            <a:r>
              <a:rPr lang="en-US" sz="2400" dirty="0" smtClean="0"/>
              <a:t>just use </a:t>
            </a:r>
            <a:r>
              <a:rPr lang="en-US" sz="2400" dirty="0"/>
              <a:t>an existing one and mount your configuration files and/or data into it. This </a:t>
            </a:r>
            <a:r>
              <a:rPr lang="en-US" sz="2400" dirty="0" smtClean="0"/>
              <a:t>is likely </a:t>
            </a:r>
            <a:r>
              <a:rPr lang="en-US" sz="2400" dirty="0"/>
              <a:t>to be the case for common application software, such as databases and </a:t>
            </a:r>
            <a:r>
              <a:rPr lang="en-US" sz="2400" dirty="0" smtClean="0"/>
              <a:t>web servers</a:t>
            </a:r>
            <a:r>
              <a:rPr lang="en-US" sz="2400" dirty="0"/>
              <a:t>, where there are official images </a:t>
            </a:r>
            <a:r>
              <a:rPr lang="en-US" sz="2400" dirty="0" smtClean="0"/>
              <a:t>available.</a:t>
            </a:r>
          </a:p>
          <a:p>
            <a:r>
              <a:rPr lang="en-US" sz="2400" dirty="0"/>
              <a:t>Sometimes you really just need a small but complete Linux </a:t>
            </a:r>
            <a:r>
              <a:rPr lang="en-US" sz="2400" dirty="0" smtClean="0"/>
              <a:t>distro - the </a:t>
            </a:r>
            <a:r>
              <a:rPr lang="en-US" sz="2400" dirty="0"/>
              <a:t>alpine image, which is only just over 5 MB in size </a:t>
            </a:r>
            <a:r>
              <a:rPr lang="en-US" sz="2400" dirty="0" err="1" smtClean="0"/>
              <a:t>butstill</a:t>
            </a:r>
            <a:r>
              <a:rPr lang="en-US" sz="2400" dirty="0" smtClean="0"/>
              <a:t> </a:t>
            </a:r>
            <a:r>
              <a:rPr lang="en-US" sz="2400" dirty="0"/>
              <a:t>has an extensive packager manager for easily installing applications and tools</a:t>
            </a:r>
            <a:r>
              <a:rPr lang="en-US" sz="2400" dirty="0" smtClean="0"/>
              <a:t>. </a:t>
            </a:r>
            <a:r>
              <a:rPr lang="en-US" sz="2400" dirty="0" err="1" smtClean="0"/>
              <a:t>Debian</a:t>
            </a:r>
            <a:r>
              <a:rPr lang="en-US" sz="2400" dirty="0" smtClean="0"/>
              <a:t> is also t good option for an Ubuntu-like small image.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7566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instructions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400" dirty="0" smtClean="0"/>
              <a:t>ADD - </a:t>
            </a:r>
            <a:r>
              <a:rPr lang="en-US" sz="2400" dirty="0"/>
              <a:t>Copies files from the build context or remote URLs into the image. If an </a:t>
            </a:r>
            <a:r>
              <a:rPr lang="en-US" sz="2400" dirty="0" smtClean="0"/>
              <a:t>archive file </a:t>
            </a:r>
            <a:r>
              <a:rPr lang="en-US" sz="2400" dirty="0"/>
              <a:t>is added from a local path, it will automatically be unpacked</a:t>
            </a:r>
            <a:r>
              <a:rPr lang="en-US" sz="2400" dirty="0" smtClean="0"/>
              <a:t>.</a:t>
            </a:r>
          </a:p>
          <a:p>
            <a:r>
              <a:rPr lang="fr-FR" sz="2400" dirty="0" smtClean="0"/>
              <a:t>CMD</a:t>
            </a:r>
            <a:r>
              <a:rPr lang="fr-FR" sz="2400" dirty="0"/>
              <a:t> </a:t>
            </a:r>
            <a:r>
              <a:rPr lang="fr-FR" sz="2400" dirty="0" smtClean="0"/>
              <a:t>- </a:t>
            </a:r>
            <a:r>
              <a:rPr lang="en-US" sz="2400" dirty="0"/>
              <a:t>Runs the given instruction when the container is started. If an ENTRYPOINT </a:t>
            </a:r>
            <a:r>
              <a:rPr lang="en-US" sz="2400" dirty="0" smtClean="0"/>
              <a:t>has been </a:t>
            </a:r>
            <a:r>
              <a:rPr lang="en-US" sz="2400" dirty="0"/>
              <a:t>defined, the instruction will be interpreted as an argument to the </a:t>
            </a:r>
            <a:r>
              <a:rPr lang="en-US" sz="2400" dirty="0" smtClean="0"/>
              <a:t>ENTRYPOINT . </a:t>
            </a:r>
            <a:r>
              <a:rPr lang="en-US" sz="2400" dirty="0"/>
              <a:t>The CMD instruction is</a:t>
            </a:r>
            <a:br>
              <a:rPr lang="en-US" sz="2400" dirty="0"/>
            </a:br>
            <a:r>
              <a:rPr lang="en-US" sz="2400" dirty="0"/>
              <a:t>overridden by any arguments to </a:t>
            </a:r>
            <a:r>
              <a:rPr lang="en-US" sz="2400" dirty="0" err="1"/>
              <a:t>docker</a:t>
            </a:r>
            <a:r>
              <a:rPr lang="en-US" sz="2400" dirty="0"/>
              <a:t> run after the image name. Only the </a:t>
            </a:r>
            <a:r>
              <a:rPr lang="en-US" sz="2400" dirty="0" smtClean="0"/>
              <a:t>last CMD </a:t>
            </a:r>
            <a:r>
              <a:rPr lang="en-US" sz="2400" dirty="0"/>
              <a:t>instruction will have an effect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402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400" dirty="0" smtClean="0"/>
              <a:t>COPY</a:t>
            </a:r>
            <a:r>
              <a:rPr lang="fr-FR" sz="2400" dirty="0"/>
              <a:t> </a:t>
            </a:r>
            <a:r>
              <a:rPr lang="fr-FR" sz="2400" dirty="0" smtClean="0"/>
              <a:t>- u</a:t>
            </a:r>
            <a:r>
              <a:rPr lang="en-US" sz="2400" dirty="0" err="1" smtClean="0"/>
              <a:t>sed</a:t>
            </a:r>
            <a:r>
              <a:rPr lang="en-US" sz="2400" dirty="0" smtClean="0"/>
              <a:t> </a:t>
            </a:r>
            <a:r>
              <a:rPr lang="en-US" sz="2400" dirty="0"/>
              <a:t>to copy files from the build context into the image. It has two forms, </a:t>
            </a:r>
            <a:r>
              <a:rPr lang="en-US" sz="2400" dirty="0" smtClean="0"/>
              <a:t>COPY </a:t>
            </a:r>
            <a:r>
              <a:rPr lang="en-US" sz="2400" i="1" dirty="0" err="1" smtClean="0"/>
              <a:t>src</a:t>
            </a:r>
            <a:r>
              <a:rPr lang="en-US" sz="2400" i="1" dirty="0" smtClean="0"/>
              <a:t> </a:t>
            </a:r>
            <a:r>
              <a:rPr lang="en-US" sz="2400" dirty="0" err="1"/>
              <a:t>dest</a:t>
            </a:r>
            <a:r>
              <a:rPr lang="en-US" sz="2400" dirty="0"/>
              <a:t>_ and COPY [" </a:t>
            </a:r>
            <a:r>
              <a:rPr lang="en-US" sz="2400" i="1" dirty="0" err="1"/>
              <a:t>src</a:t>
            </a:r>
            <a:r>
              <a:rPr lang="en-US" sz="2400" dirty="0"/>
              <a:t>", " </a:t>
            </a:r>
            <a:r>
              <a:rPr lang="en-US" sz="2400" i="1" dirty="0" err="1"/>
              <a:t>dest</a:t>
            </a:r>
            <a:r>
              <a:rPr lang="en-US" sz="2400" dirty="0"/>
              <a:t>"] , both of which copy the file or </a:t>
            </a:r>
            <a:r>
              <a:rPr lang="en-US" sz="2400" dirty="0" smtClean="0"/>
              <a:t>directory at </a:t>
            </a:r>
            <a:r>
              <a:rPr lang="en-US" sz="2400" i="1" dirty="0" err="1"/>
              <a:t>src</a:t>
            </a:r>
            <a:r>
              <a:rPr lang="en-US" sz="2400" i="1" dirty="0"/>
              <a:t> </a:t>
            </a:r>
            <a:r>
              <a:rPr lang="en-US" sz="2400" dirty="0"/>
              <a:t>in the build context to </a:t>
            </a:r>
            <a:r>
              <a:rPr lang="en-US" sz="2400" i="1" dirty="0" err="1"/>
              <a:t>dest</a:t>
            </a:r>
            <a:r>
              <a:rPr lang="en-US" sz="2400" i="1" dirty="0"/>
              <a:t> </a:t>
            </a:r>
            <a:r>
              <a:rPr lang="en-US" sz="2400" dirty="0"/>
              <a:t>inside the container. </a:t>
            </a:r>
            <a:endParaRPr lang="en-US" sz="2400" dirty="0" smtClean="0"/>
          </a:p>
          <a:p>
            <a:r>
              <a:rPr lang="fr-FR" sz="2400" dirty="0" smtClean="0"/>
              <a:t>ENTRYPOINT - </a:t>
            </a:r>
            <a:r>
              <a:rPr lang="en-US" sz="2400" dirty="0" err="1"/>
              <a:t>ets</a:t>
            </a:r>
            <a:r>
              <a:rPr lang="en-US" sz="2400" dirty="0"/>
              <a:t> an executable (and default arguments) to be run when the container </a:t>
            </a:r>
            <a:r>
              <a:rPr lang="en-US" sz="2400" dirty="0" smtClean="0"/>
              <a:t>starts. Any </a:t>
            </a:r>
            <a:r>
              <a:rPr lang="en-US" sz="2400" dirty="0"/>
              <a:t>CMD instructions or arguments to </a:t>
            </a:r>
            <a:r>
              <a:rPr lang="en-US" sz="2400" dirty="0" err="1"/>
              <a:t>docker</a:t>
            </a:r>
            <a:r>
              <a:rPr lang="en-US" sz="2400" dirty="0"/>
              <a:t> run after the image name will </a:t>
            </a:r>
            <a:r>
              <a:rPr lang="en-US" sz="2400" dirty="0" smtClean="0"/>
              <a:t>be passed </a:t>
            </a:r>
            <a:r>
              <a:rPr lang="en-US" sz="2400" dirty="0"/>
              <a:t>as parameters to the executable. ENTRYPOINT instructions are often used </a:t>
            </a:r>
            <a:r>
              <a:rPr lang="en-US" sz="2400" dirty="0" smtClean="0"/>
              <a:t>to provide </a:t>
            </a:r>
            <a:r>
              <a:rPr lang="en-US" sz="2400" dirty="0"/>
              <a:t>“starter” scripts that initialize variables and services before </a:t>
            </a:r>
            <a:r>
              <a:rPr lang="en-US" sz="2400" dirty="0" smtClean="0"/>
              <a:t>interpreting any </a:t>
            </a:r>
            <a:r>
              <a:rPr lang="en-US" sz="2400" dirty="0"/>
              <a:t>given arguments.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382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ENV- sets </a:t>
            </a:r>
            <a:r>
              <a:rPr lang="en-US" sz="2400" dirty="0"/>
              <a:t>environment variables inside the image. These can be referred to in </a:t>
            </a:r>
            <a:r>
              <a:rPr lang="en-US" sz="2400" dirty="0" smtClean="0"/>
              <a:t>subsequent </a:t>
            </a:r>
            <a:r>
              <a:rPr lang="en-US" sz="2400" dirty="0"/>
              <a:t>instructions. For example:</a:t>
            </a:r>
            <a:br>
              <a:rPr lang="en-US" sz="2400" dirty="0"/>
            </a:br>
            <a:r>
              <a:rPr lang="en-US" sz="2400" dirty="0" smtClean="0"/>
              <a:t>	</a:t>
            </a:r>
            <a:r>
              <a:rPr lang="en-US" sz="2400" b="1" dirty="0" smtClean="0"/>
              <a:t>ENV </a:t>
            </a:r>
            <a:r>
              <a:rPr lang="en-US" sz="2400" dirty="0"/>
              <a:t>MY_VERSION 1.3</a:t>
            </a:r>
            <a:br>
              <a:rPr lang="en-US" sz="2400" dirty="0"/>
            </a:br>
            <a:r>
              <a:rPr lang="en-US" sz="2400" dirty="0" smtClean="0"/>
              <a:t>	</a:t>
            </a:r>
            <a:r>
              <a:rPr lang="en-US" sz="2400" b="1" dirty="0" smtClean="0"/>
              <a:t>RUN </a:t>
            </a:r>
            <a:r>
              <a:rPr lang="en-US" sz="2400" dirty="0"/>
              <a:t>apt-get install -y </a:t>
            </a:r>
            <a:r>
              <a:rPr lang="en-US" sz="2400" dirty="0" err="1"/>
              <a:t>mypackage</a:t>
            </a:r>
            <a:r>
              <a:rPr lang="en-US" sz="2400" dirty="0"/>
              <a:t>=$MY_VERSION</a:t>
            </a:r>
            <a:br>
              <a:rPr lang="en-US" sz="2400" dirty="0"/>
            </a:br>
            <a:r>
              <a:rPr lang="en-US" sz="2400" dirty="0" smtClean="0"/>
              <a:t>The </a:t>
            </a:r>
            <a:r>
              <a:rPr lang="en-US" sz="2400" dirty="0"/>
              <a:t>variables will also be available inside the image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EXPOSE- Indicates </a:t>
            </a:r>
            <a:r>
              <a:rPr lang="en-US" sz="2400" dirty="0"/>
              <a:t>to Docker that the container will have a process listening on the </a:t>
            </a:r>
            <a:r>
              <a:rPr lang="en-US" sz="2400" dirty="0" smtClean="0"/>
              <a:t>given port </a:t>
            </a:r>
            <a:r>
              <a:rPr lang="en-US" sz="2400" dirty="0"/>
              <a:t>or ports. This information is used by Docker when linking </a:t>
            </a:r>
            <a:r>
              <a:rPr lang="en-US" sz="2400" dirty="0" smtClean="0"/>
              <a:t>containers.</a:t>
            </a:r>
          </a:p>
          <a:p>
            <a:r>
              <a:rPr lang="en-US" sz="2400" dirty="0" smtClean="0"/>
              <a:t>FROM -Sets </a:t>
            </a:r>
            <a:r>
              <a:rPr lang="en-US" sz="2400" dirty="0"/>
              <a:t>the base image for the </a:t>
            </a:r>
            <a:r>
              <a:rPr lang="en-US" sz="2400" dirty="0" err="1"/>
              <a:t>Dockerfile</a:t>
            </a:r>
            <a:r>
              <a:rPr lang="en-US" sz="2400" dirty="0"/>
              <a:t>; subsequent instructions build on top </a:t>
            </a:r>
            <a:r>
              <a:rPr lang="en-US" sz="2400" dirty="0" smtClean="0"/>
              <a:t>of this </a:t>
            </a:r>
            <a:r>
              <a:rPr lang="en-US" sz="2400" dirty="0"/>
              <a:t>image. The base image is specified as IMAGE:TAG (e.g., </a:t>
            </a:r>
            <a:r>
              <a:rPr lang="en-US" sz="2400" dirty="0" err="1"/>
              <a:t>debian:wheezy</a:t>
            </a:r>
            <a:r>
              <a:rPr lang="en-US" sz="2400" dirty="0"/>
              <a:t>). If </a:t>
            </a:r>
            <a:r>
              <a:rPr lang="en-US" sz="2400" dirty="0" smtClean="0"/>
              <a:t>the tag </a:t>
            </a:r>
            <a:r>
              <a:rPr lang="en-US" sz="2400" dirty="0"/>
              <a:t>is omitted, it is assumed to be latest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35040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65" y="1479435"/>
            <a:ext cx="791269" cy="78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859522"/>
            <a:ext cx="1444767" cy="1194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065" y="1129932"/>
            <a:ext cx="1317359" cy="14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1081320"/>
            <a:ext cx="1633744" cy="1086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2282486"/>
            <a:ext cx="1584975" cy="101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09" y="1237584"/>
            <a:ext cx="1316749" cy="101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Line 7"/>
          <p:cNvSpPr>
            <a:spLocks noChangeShapeType="1"/>
          </p:cNvSpPr>
          <p:nvPr/>
        </p:nvSpPr>
        <p:spPr bwMode="auto">
          <a:xfrm>
            <a:off x="724436" y="3593148"/>
            <a:ext cx="9995373" cy="0"/>
          </a:xfrm>
          <a:prstGeom prst="line">
            <a:avLst/>
          </a:prstGeom>
          <a:noFill/>
          <a:ln w="63500" cap="flat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z="90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215" y="5544143"/>
            <a:ext cx="838818" cy="83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890" y="4158118"/>
            <a:ext cx="1346010" cy="85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873" y="5035493"/>
            <a:ext cx="1234452" cy="129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98962"/>
            <a:ext cx="1346010" cy="73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416" y="4048600"/>
            <a:ext cx="832113" cy="9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9" name="Picture 1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36" y="4453929"/>
            <a:ext cx="1263104" cy="1015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10" name="Picture 1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350" y="5611694"/>
            <a:ext cx="1648375" cy="96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95332" y="2152487"/>
            <a:ext cx="1276514" cy="127651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466221" y="2149363"/>
            <a:ext cx="218626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Multiplicity of Goods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459942" y="4546463"/>
            <a:ext cx="2186264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Multipilicity</a:t>
            </a:r>
            <a:r>
              <a:rPr lang="en-US" b="1" dirty="0" smtClean="0">
                <a:solidFill>
                  <a:schemeClr val="bg1"/>
                </a:solidFill>
              </a:rPr>
              <a:t> of methods for transporting/storing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400000">
            <a:off x="10199410" y="1680180"/>
            <a:ext cx="2186264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Do I worry about how goods interact (e.g. coffee beans next to spices)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143264" y="4700125"/>
            <a:ext cx="2353420" cy="120032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Can I transport quickly and smoothly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(e.g. from boat to train to truck)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43488" y="2856378"/>
            <a:ext cx="1511642" cy="1511642"/>
            <a:chOff x="5104426" y="2860581"/>
            <a:chExt cx="1511642" cy="1511642"/>
          </a:xfrm>
        </p:grpSpPr>
        <p:cxnSp>
          <p:nvCxnSpPr>
            <p:cNvPr id="24" name="Straight Arrow Connector 23"/>
            <p:cNvCxnSpPr/>
            <p:nvPr/>
          </p:nvCxnSpPr>
          <p:spPr>
            <a:xfrm rot="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-2700000">
              <a:off x="5104426" y="3615142"/>
              <a:ext cx="1511642" cy="2519"/>
            </a:xfrm>
            <a:prstGeom prst="straightConnector1">
              <a:avLst/>
            </a:prstGeom>
            <a:ln w="6985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Cargo Transport Pre-1960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7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MAINTAINER - Sets </a:t>
            </a:r>
            <a:r>
              <a:rPr lang="en-US" sz="2400" dirty="0"/>
              <a:t>the “Author” metadata on the image to the given string. You can retrieve </a:t>
            </a:r>
            <a:r>
              <a:rPr lang="en-US" sz="2400" dirty="0" smtClean="0"/>
              <a:t>this with </a:t>
            </a:r>
            <a:r>
              <a:rPr lang="en-US" sz="2400" dirty="0" err="1"/>
              <a:t>docker</a:t>
            </a:r>
            <a:r>
              <a:rPr lang="en-US" sz="2400" dirty="0"/>
              <a:t> inspect -f {{.Author}} IMAGE. </a:t>
            </a:r>
            <a:endParaRPr lang="en-US" sz="2400" dirty="0" smtClean="0"/>
          </a:p>
          <a:p>
            <a:r>
              <a:rPr lang="en-US" sz="2400" dirty="0" smtClean="0"/>
              <a:t>ONBUILD - Specifies </a:t>
            </a:r>
            <a:r>
              <a:rPr lang="en-US" sz="2400" dirty="0"/>
              <a:t>an instruction to be executed later, when the image is used as the </a:t>
            </a:r>
            <a:r>
              <a:rPr lang="en-US" sz="2400" dirty="0" smtClean="0"/>
              <a:t>base layer </a:t>
            </a:r>
            <a:r>
              <a:rPr lang="en-US" sz="2400" dirty="0"/>
              <a:t>to another image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RUN - Runs </a:t>
            </a:r>
            <a:r>
              <a:rPr lang="en-US" sz="2400" dirty="0"/>
              <a:t>the given instruction inside the container and commits the result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USER - Sets </a:t>
            </a:r>
            <a:r>
              <a:rPr lang="en-US" sz="2400" dirty="0"/>
              <a:t>the user (by name or UID) to use in any subsequent RUN, CMD, or </a:t>
            </a:r>
            <a:r>
              <a:rPr lang="en-US" sz="2400" dirty="0" smtClean="0"/>
              <a:t>ENTRYPOINT instructions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40420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instructions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VOLUME- Declares </a:t>
            </a:r>
            <a:r>
              <a:rPr lang="en-US" sz="2400" dirty="0"/>
              <a:t>the specified file or directory to be a volume. If the file or </a:t>
            </a:r>
            <a:r>
              <a:rPr lang="en-US" sz="2400" dirty="0" smtClean="0"/>
              <a:t>directory already </a:t>
            </a:r>
            <a:r>
              <a:rPr lang="en-US" sz="2400" dirty="0"/>
              <a:t>exists in the image, it will copied into the volume when the container </a:t>
            </a:r>
            <a:r>
              <a:rPr lang="en-US" sz="2400" dirty="0" smtClean="0"/>
              <a:t>is started</a:t>
            </a:r>
            <a:r>
              <a:rPr lang="en-US" sz="2400" dirty="0"/>
              <a:t>. If multiple arguments are given, they are interpreted as multiple </a:t>
            </a:r>
            <a:r>
              <a:rPr lang="en-US" sz="2400" dirty="0" smtClean="0"/>
              <a:t>volume statements</a:t>
            </a:r>
            <a:r>
              <a:rPr lang="en-US" sz="2400" dirty="0"/>
              <a:t>. You cannot specify the host directory for a volume inside a </a:t>
            </a:r>
            <a:r>
              <a:rPr lang="en-US" sz="2400" dirty="0" err="1" smtClean="0"/>
              <a:t>Dockerfile</a:t>
            </a:r>
            <a:r>
              <a:rPr lang="en-US" sz="2400" dirty="0" smtClean="0"/>
              <a:t> </a:t>
            </a:r>
            <a:r>
              <a:rPr lang="en-US" sz="2400" dirty="0"/>
              <a:t>for portability and security reasons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WORKDIR- Sets </a:t>
            </a:r>
            <a:r>
              <a:rPr lang="en-US" sz="2400" dirty="0"/>
              <a:t>the working directory for any subsequent RUN, CMD, ENTRYPOINT, ADD, or </a:t>
            </a:r>
            <a:r>
              <a:rPr lang="en-US" sz="2400" dirty="0" smtClean="0"/>
              <a:t>COPY instructions</a:t>
            </a:r>
            <a:r>
              <a:rPr lang="en-US" sz="2400" dirty="0"/>
              <a:t>. Can be used multiple times. Relative paths may be used and </a:t>
            </a:r>
            <a:r>
              <a:rPr lang="en-US" sz="2400" dirty="0" smtClean="0"/>
              <a:t>are resolved </a:t>
            </a:r>
            <a:r>
              <a:rPr lang="en-US" sz="2400" dirty="0"/>
              <a:t>relative to the previous WORKDIR.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75511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dirty="0" err="1" smtClean="0"/>
              <a:t>Dockerfile</a:t>
            </a:r>
            <a:endParaRPr lang="en-US" sz="2400" dirty="0" smtClean="0"/>
          </a:p>
          <a:p>
            <a:r>
              <a:rPr lang="en-US" sz="2400" dirty="0" smtClean="0"/>
              <a:t>Image layers</a:t>
            </a:r>
          </a:p>
          <a:p>
            <a:r>
              <a:rPr lang="en-US" sz="2400" dirty="0" err="1" smtClean="0"/>
              <a:t>Dockerfile</a:t>
            </a:r>
            <a:r>
              <a:rPr lang="en-US" sz="2400" dirty="0" smtClean="0"/>
              <a:t> instructions.</a:t>
            </a:r>
          </a:p>
        </p:txBody>
      </p:sp>
    </p:spTree>
    <p:extLst>
      <p:ext uri="{BB962C8B-B14F-4D97-AF65-F5344CB8AC3E}">
        <p14:creationId xmlns:p14="http://schemas.microsoft.com/office/powerpoint/2010/main" val="1472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4798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hub</a:t>
            </a:r>
            <a:endParaRPr lang="he-IL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Publishing images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32207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hub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Docker Hub is the online registry provided by Docker Inc. The</a:t>
            </a:r>
            <a:br>
              <a:rPr lang="en-US" sz="2400" dirty="0"/>
            </a:br>
            <a:r>
              <a:rPr lang="en-US" sz="2400" dirty="0"/>
              <a:t>Hub provides free repositories for public images, or users can pay for private </a:t>
            </a:r>
            <a:r>
              <a:rPr lang="en-US" sz="2400" dirty="0" smtClean="0"/>
              <a:t>repositories.</a:t>
            </a:r>
          </a:p>
          <a:p>
            <a:r>
              <a:rPr lang="en-US" sz="2400" dirty="0" smtClean="0"/>
              <a:t>In order to store our image in the Docker Hub, we need to create a Docker Hub account and push the image to the hub: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fr-FR" sz="2400" i="1" dirty="0"/>
              <a:t>$ </a:t>
            </a:r>
            <a:r>
              <a:rPr lang="fr-FR" sz="2400" b="1" i="1" dirty="0"/>
              <a:t>docker tag </a:t>
            </a:r>
            <a:r>
              <a:rPr lang="fr-FR" sz="2400" b="1" i="1" dirty="0" err="1"/>
              <a:t>identidock:latest</a:t>
            </a:r>
            <a:r>
              <a:rPr lang="fr-FR" sz="2400" b="1" i="1" dirty="0"/>
              <a:t> </a:t>
            </a:r>
            <a:r>
              <a:rPr lang="fr-FR" sz="2400" b="1" i="1" dirty="0" err="1"/>
              <a:t>amouat</a:t>
            </a:r>
            <a:r>
              <a:rPr lang="fr-FR" sz="2400" b="1" i="1" dirty="0"/>
              <a:t>/identidock:0.1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 smtClean="0"/>
              <a:t>	$ </a:t>
            </a:r>
            <a:r>
              <a:rPr lang="fr-FR" sz="2400" b="1" i="1" dirty="0"/>
              <a:t>docker push </a:t>
            </a:r>
            <a:r>
              <a:rPr lang="fr-FR" sz="2400" b="1" i="1" dirty="0" err="1"/>
              <a:t>amouat</a:t>
            </a:r>
            <a:r>
              <a:rPr lang="fr-FR" sz="2400" b="1" i="1" dirty="0"/>
              <a:t>/identidock:0.1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 smtClean="0"/>
              <a:t>	The </a:t>
            </a:r>
            <a:r>
              <a:rPr lang="fr-FR" sz="2400" i="1" dirty="0"/>
              <a:t>push </a:t>
            </a:r>
            <a:r>
              <a:rPr lang="fr-FR" sz="2400" i="1" dirty="0" err="1"/>
              <a:t>refers</a:t>
            </a:r>
            <a:r>
              <a:rPr lang="fr-FR" sz="2400" i="1" dirty="0"/>
              <a:t> to a </a:t>
            </a:r>
            <a:r>
              <a:rPr lang="fr-FR" sz="2400" i="1" dirty="0" err="1"/>
              <a:t>repository</a:t>
            </a:r>
            <a:r>
              <a:rPr lang="fr-FR" sz="2400" i="1" dirty="0"/>
              <a:t> [docker.io/</a:t>
            </a:r>
            <a:r>
              <a:rPr lang="fr-FR" sz="2400" i="1" dirty="0" err="1"/>
              <a:t>amouat</a:t>
            </a:r>
            <a:r>
              <a:rPr lang="fr-FR" sz="2400" i="1" dirty="0"/>
              <a:t>/</a:t>
            </a:r>
            <a:r>
              <a:rPr lang="fr-FR" sz="2400" i="1" dirty="0" err="1"/>
              <a:t>identidock</a:t>
            </a:r>
            <a:r>
              <a:rPr lang="fr-FR" sz="2400" i="1" dirty="0"/>
              <a:t>] (</a:t>
            </a:r>
            <a:r>
              <a:rPr lang="fr-FR" sz="2400" i="1" dirty="0" err="1"/>
              <a:t>len</a:t>
            </a:r>
            <a:r>
              <a:rPr lang="fr-FR" sz="2400" i="1" dirty="0"/>
              <a:t>: 1)</a:t>
            </a:r>
            <a:br>
              <a:rPr lang="fr-FR" sz="2400" i="1" dirty="0"/>
            </a:br>
            <a:r>
              <a:rPr lang="fr-FR" sz="2400" i="1" dirty="0" smtClean="0"/>
              <a:t>	76899e56d187</a:t>
            </a:r>
            <a:r>
              <a:rPr lang="fr-FR" sz="2400" i="1" dirty="0"/>
              <a:t>: Image </a:t>
            </a:r>
            <a:r>
              <a:rPr lang="fr-FR" sz="2400" i="1" dirty="0" err="1"/>
              <a:t>successfully</a:t>
            </a:r>
            <a:r>
              <a:rPr lang="fr-FR" sz="2400" i="1" dirty="0"/>
              <a:t> </a:t>
            </a:r>
            <a:r>
              <a:rPr lang="fr-FR" sz="2400" i="1" dirty="0" err="1"/>
              <a:t>pushed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6706691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docker</a:t>
            </a:r>
            <a:r>
              <a:rPr lang="en-US" dirty="0"/>
              <a:t> hub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first thing we need to do is create an alias for the image in the Docker </a:t>
            </a:r>
            <a:r>
              <a:rPr lang="en-US" sz="2400" dirty="0" smtClean="0"/>
              <a:t>Hub user </a:t>
            </a:r>
            <a:r>
              <a:rPr lang="en-US" sz="2400" dirty="0" err="1"/>
              <a:t>namsepace</a:t>
            </a:r>
            <a:r>
              <a:rPr lang="en-US" sz="2400" dirty="0"/>
              <a:t>. This means it must be in the form &lt;username&gt;/&lt;</a:t>
            </a:r>
            <a:r>
              <a:rPr lang="en-US" sz="2400" dirty="0" smtClean="0"/>
              <a:t>repository name</a:t>
            </a:r>
            <a:r>
              <a:rPr lang="en-US" sz="2400" dirty="0"/>
              <a:t>&gt; where &lt;username&gt; is your username on the Docker Hub </a:t>
            </a:r>
            <a:r>
              <a:rPr lang="en-US" sz="2400" dirty="0" smtClean="0"/>
              <a:t>and </a:t>
            </a:r>
            <a:r>
              <a:rPr lang="en-US" sz="2400" dirty="0"/>
              <a:t>&lt;</a:t>
            </a:r>
            <a:r>
              <a:rPr lang="en-US" sz="2400" dirty="0" err="1"/>
              <a:t>repositoryname</a:t>
            </a:r>
            <a:r>
              <a:rPr lang="en-US" sz="2400" dirty="0"/>
              <a:t>&gt; is the name you want the repository to have </a:t>
            </a:r>
            <a:r>
              <a:rPr lang="en-US" sz="2400" dirty="0" smtClean="0"/>
              <a:t>on the </a:t>
            </a:r>
            <a:r>
              <a:rPr lang="en-US" sz="2400" dirty="0"/>
              <a:t>Hub. We also take the opportunity to set the tag to 0.1 for this image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next </a:t>
            </a:r>
            <a:r>
              <a:rPr lang="en-US" sz="2400" dirty="0" err="1" smtClean="0"/>
              <a:t>pushe</a:t>
            </a:r>
            <a:r>
              <a:rPr lang="en-US" sz="2400" dirty="0" smtClean="0"/>
              <a:t> </a:t>
            </a:r>
            <a:r>
              <a:rPr lang="en-US" sz="2400" dirty="0"/>
              <a:t>the image using the alias we just created. This will create the repository </a:t>
            </a:r>
            <a:r>
              <a:rPr lang="en-US" sz="2400" dirty="0" smtClean="0"/>
              <a:t>if it </a:t>
            </a:r>
            <a:r>
              <a:rPr lang="en-US" sz="2400" dirty="0"/>
              <a:t>doesn’t exist and upload the image under the appropriate tag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At this point, </a:t>
            </a:r>
            <a:r>
              <a:rPr lang="en-US" sz="2400" dirty="0" err="1"/>
              <a:t>identidock</a:t>
            </a:r>
            <a:r>
              <a:rPr lang="en-US" sz="2400" dirty="0"/>
              <a:t> is publicly available, and anyone can retrieve it by doing </a:t>
            </a:r>
            <a:r>
              <a:rPr lang="en-US" sz="2400" dirty="0" smtClean="0"/>
              <a:t>a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pull.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173102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hub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9" y="2093976"/>
            <a:ext cx="10058400" cy="40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45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hub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1714500"/>
            <a:ext cx="10217277" cy="442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367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builds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Whenever we want to update the repository, we just repeat the tag and push </a:t>
            </a:r>
            <a:r>
              <a:rPr lang="en-US" sz="2400" dirty="0" err="1" smtClean="0"/>
              <a:t>stepsvusing</a:t>
            </a:r>
            <a:r>
              <a:rPr lang="en-US" sz="2400" dirty="0" smtClean="0"/>
              <a:t> </a:t>
            </a:r>
            <a:r>
              <a:rPr lang="en-US" sz="2400" dirty="0"/>
              <a:t>whichever image we want. If we use an existing tag, the previous image will </a:t>
            </a:r>
            <a:r>
              <a:rPr lang="en-US" sz="2400" dirty="0" smtClean="0"/>
              <a:t>be overwritten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But </a:t>
            </a:r>
            <a:r>
              <a:rPr lang="en-US" sz="2400" dirty="0"/>
              <a:t>what if we simply want our images to be updated</a:t>
            </a:r>
            <a:br>
              <a:rPr lang="en-US" sz="2400" dirty="0"/>
            </a:br>
            <a:r>
              <a:rPr lang="en-US" sz="2400" dirty="0"/>
              <a:t>whenever our code is? </a:t>
            </a:r>
            <a:endParaRPr lang="en-US" sz="2400" dirty="0" smtClean="0"/>
          </a:p>
          <a:p>
            <a:r>
              <a:rPr lang="en-US" sz="2400" dirty="0" smtClean="0"/>
              <a:t>This </a:t>
            </a:r>
            <a:r>
              <a:rPr lang="en-US" sz="2400" dirty="0"/>
              <a:t>is a very common use </a:t>
            </a:r>
            <a:r>
              <a:rPr lang="en-US" sz="2400" dirty="0" smtClean="0"/>
              <a:t>case, </a:t>
            </a:r>
            <a:r>
              <a:rPr lang="en-US" sz="2400" dirty="0"/>
              <a:t>and for that reason, </a:t>
            </a:r>
            <a:r>
              <a:rPr lang="en-US" sz="2400" dirty="0" smtClean="0"/>
              <a:t>the Docker </a:t>
            </a:r>
            <a:r>
              <a:rPr lang="en-US" sz="2400" dirty="0"/>
              <a:t>Hub introduced the concept of </a:t>
            </a:r>
            <a:r>
              <a:rPr lang="en-US" sz="2400" i="1" dirty="0"/>
              <a:t>automated builds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5695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1" name="Group 1"/>
          <p:cNvGraphicFramePr>
            <a:graphicFrameLocks noGrp="1"/>
          </p:cNvGraphicFramePr>
          <p:nvPr>
            <p:extLst/>
          </p:nvPr>
        </p:nvGraphicFramePr>
        <p:xfrm>
          <a:off x="1119742" y="1500751"/>
          <a:ext cx="8881512" cy="4911669"/>
        </p:xfrm>
        <a:graphic>
          <a:graphicData uri="http://schemas.openxmlformats.org/drawingml/2006/table">
            <a:tbl>
              <a:tblPr/>
              <a:tblGrid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  <a:gridCol w="1110189"/>
              </a:tblGrid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1282700" algn="l"/>
                        </a:tabLs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282700" algn="l"/>
                        </a:tabLst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?</a:t>
                      </a: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667"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1pPr>
                      <a:lvl2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2pPr>
                      <a:lvl3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3pPr>
                      <a:lvl4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4pPr>
                      <a:lvl5pPr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5pPr>
                      <a:lvl6pPr marL="4572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6pPr>
                      <a:lvl7pPr marL="9144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7pPr>
                      <a:lvl8pPr marL="13716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8pPr>
                      <a:lvl9pPr marL="182880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sz="4600">
                          <a:solidFill>
                            <a:schemeClr val="tx1"/>
                          </a:solidFill>
                          <a:latin typeface="Gill Sans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L="18837" marR="18837" marT="18837" marB="1883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905" name="Picture 1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2274484"/>
            <a:ext cx="557449" cy="550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6" name="Picture 1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19" y="3655054"/>
            <a:ext cx="762887" cy="63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7" name="Picture 18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76" y="4285496"/>
            <a:ext cx="543077" cy="605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8" name="Picture 18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83" y="1524120"/>
            <a:ext cx="916523" cy="60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9" name="Picture 18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272" y="3029841"/>
            <a:ext cx="861780" cy="55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1" name="Picture 19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1" y="5834507"/>
            <a:ext cx="642215" cy="63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2" name="Picture 19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76" y="5850930"/>
            <a:ext cx="789376" cy="50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3" name="Picture 19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371" y="5802761"/>
            <a:ext cx="655165" cy="689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4" name="Picture 19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981" y="5944584"/>
            <a:ext cx="765830" cy="41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5" name="Picture 19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38" y="5799627"/>
            <a:ext cx="583938" cy="66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6" name="Picture 19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771" y="5825527"/>
            <a:ext cx="768185" cy="61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17" name="Picture 197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38" y="5850930"/>
            <a:ext cx="817041" cy="47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3422" y="5040232"/>
            <a:ext cx="645018" cy="645018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28526" y="178125"/>
            <a:ext cx="10515600" cy="6676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Also an </a:t>
            </a:r>
            <a:r>
              <a:rPr lang="en-US" dirty="0" err="1" smtClean="0"/>
              <a:t>NxN</a:t>
            </a:r>
            <a:r>
              <a:rPr lang="en-US" dirty="0" smtClean="0"/>
              <a:t>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0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builds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276475"/>
            <a:ext cx="9274302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793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13182"/>
            <a:ext cx="10058400" cy="1609344"/>
          </a:xfrm>
        </p:spPr>
        <p:txBody>
          <a:bodyPr/>
          <a:lstStyle/>
          <a:p>
            <a:r>
              <a:rPr lang="en-US" dirty="0" smtClean="0"/>
              <a:t>Automated builds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922526"/>
            <a:ext cx="10058400" cy="4050792"/>
          </a:xfrm>
        </p:spPr>
        <p:txBody>
          <a:bodyPr>
            <a:noAutofit/>
          </a:bodyPr>
          <a:lstStyle/>
          <a:p>
            <a:r>
              <a:rPr lang="en-US" sz="2400" dirty="0"/>
              <a:t>L</a:t>
            </a:r>
            <a:r>
              <a:rPr lang="en-US" sz="2400" dirty="0" smtClean="0"/>
              <a:t>ocate </a:t>
            </a:r>
            <a:r>
              <a:rPr lang="en-US" sz="2400" dirty="0"/>
              <a:t>the repository with the </a:t>
            </a:r>
            <a:r>
              <a:rPr lang="en-US" sz="2400" dirty="0" smtClean="0"/>
              <a:t>image code.</a:t>
            </a:r>
          </a:p>
          <a:p>
            <a:r>
              <a:rPr lang="en-US" sz="2400" dirty="0" smtClean="0"/>
              <a:t>Once </a:t>
            </a:r>
            <a:r>
              <a:rPr lang="en-US" sz="2400" dirty="0"/>
              <a:t>you’ve selected the </a:t>
            </a:r>
            <a:r>
              <a:rPr lang="en-US" sz="2400" dirty="0" smtClean="0"/>
              <a:t>repository, you </a:t>
            </a:r>
            <a:r>
              <a:rPr lang="en-US" sz="2400" dirty="0"/>
              <a:t>will be taken to the configuration page for the automated build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Leave the first “Tag” field as Branch </a:t>
            </a:r>
            <a:r>
              <a:rPr lang="en-US" sz="2400" dirty="0" smtClean="0"/>
              <a:t>and name </a:t>
            </a:r>
            <a:r>
              <a:rPr lang="en-US" sz="2400" dirty="0"/>
              <a:t>as master to track the code from the master branch. </a:t>
            </a:r>
            <a:endParaRPr lang="en-US" sz="2400" dirty="0" smtClean="0"/>
          </a:p>
          <a:p>
            <a:r>
              <a:rPr lang="en-US" sz="2400" dirty="0" smtClean="0"/>
              <a:t>Set </a:t>
            </a:r>
            <a:r>
              <a:rPr lang="en-US" sz="2400" dirty="0"/>
              <a:t>“</a:t>
            </a:r>
            <a:r>
              <a:rPr lang="en-US" sz="2400" dirty="0" err="1"/>
              <a:t>Dockerfile</a:t>
            </a:r>
            <a:r>
              <a:rPr lang="en-US" sz="2400" dirty="0"/>
              <a:t> Location</a:t>
            </a:r>
            <a:r>
              <a:rPr lang="en-US" sz="2400" dirty="0" smtClean="0"/>
              <a:t>”</a:t>
            </a:r>
          </a:p>
          <a:p>
            <a:r>
              <a:rPr lang="en-US" sz="2400" dirty="0" err="1" smtClean="0"/>
              <a:t>Click“Create</a:t>
            </a:r>
            <a:r>
              <a:rPr lang="en-US" sz="2400" dirty="0"/>
              <a:t>.” Docker will take you to the build page for this new repository. You </a:t>
            </a:r>
            <a:r>
              <a:rPr lang="en-US" sz="2400" dirty="0" smtClean="0"/>
              <a:t>can kick </a:t>
            </a:r>
            <a:r>
              <a:rPr lang="en-US" sz="2400" dirty="0"/>
              <a:t>off the first build by clicking “Trigger a Build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We can </a:t>
            </a:r>
            <a:r>
              <a:rPr lang="en-US" sz="2400" dirty="0" smtClean="0"/>
              <a:t>now test </a:t>
            </a:r>
            <a:r>
              <a:rPr lang="en-US" sz="2400" dirty="0"/>
              <a:t>the build automation by making a small change to source code. 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765964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registry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open source projects and small side projects, the Hub is perfect. But </a:t>
            </a:r>
            <a:r>
              <a:rPr lang="en-US" sz="2400" dirty="0" smtClean="0"/>
              <a:t>for anything </a:t>
            </a:r>
            <a:r>
              <a:rPr lang="en-US" sz="2400" dirty="0"/>
              <a:t>larger or more serious, you will want to replace or augment it with other</a:t>
            </a:r>
            <a:br>
              <a:rPr lang="en-US" sz="2400" dirty="0"/>
            </a:br>
            <a:r>
              <a:rPr lang="en-US" sz="2400" dirty="0"/>
              <a:t>solutions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can use </a:t>
            </a:r>
            <a:r>
              <a:rPr lang="en-US" sz="2400" dirty="0"/>
              <a:t>a different registry, which can be hosted either by yourself or a third party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Let’s look </a:t>
            </a:r>
            <a:r>
              <a:rPr lang="en-US" sz="2400" dirty="0"/>
              <a:t>at the free solution—running your own </a:t>
            </a:r>
            <a:r>
              <a:rPr lang="en-US" sz="2400" dirty="0" smtClean="0"/>
              <a:t>registry.</a:t>
            </a: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8639377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registry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The easiest way to run a local registry is by using the official image. We can quickly get started by running:</a:t>
            </a:r>
            <a:br>
              <a:rPr lang="en-US" sz="2400" dirty="0" smtClean="0"/>
            </a:br>
            <a:r>
              <a:rPr lang="en-US" sz="2400" i="1" dirty="0" smtClean="0"/>
              <a:t>$ </a:t>
            </a:r>
            <a:r>
              <a:rPr lang="en-US" sz="2400" b="1" i="1" dirty="0" err="1" smtClean="0"/>
              <a:t>docker</a:t>
            </a:r>
            <a:r>
              <a:rPr lang="en-US" sz="2400" b="1" i="1" dirty="0" smtClean="0"/>
              <a:t> run -d -p 5000:5000 registry:2</a:t>
            </a:r>
            <a:endParaRPr lang="en-US" sz="2400" i="1" dirty="0" smtClean="0"/>
          </a:p>
          <a:p>
            <a:r>
              <a:rPr lang="en-US" sz="2400" dirty="0" smtClean="0"/>
              <a:t>Now </a:t>
            </a:r>
            <a:r>
              <a:rPr lang="en-US" sz="2400" dirty="0"/>
              <a:t>that we have a running registry, we can tag an image appropriately and push it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fr-FR" sz="2400" i="1" dirty="0"/>
              <a:t>$ </a:t>
            </a:r>
            <a:r>
              <a:rPr lang="fr-FR" sz="2400" b="1" i="1" dirty="0"/>
              <a:t>docker tag </a:t>
            </a:r>
            <a:r>
              <a:rPr lang="fr-FR" sz="2400" b="1" i="1" dirty="0" err="1"/>
              <a:t>amouat</a:t>
            </a:r>
            <a:r>
              <a:rPr lang="fr-FR" sz="2400" b="1" i="1" dirty="0"/>
              <a:t>/identidock:0.1 localhost:5000/identidock:0.1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$ </a:t>
            </a:r>
            <a:r>
              <a:rPr lang="fr-FR" sz="2400" b="1" i="1" dirty="0"/>
              <a:t>docker push localhost:5000/identidock:0.1</a:t>
            </a: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>The push </a:t>
            </a:r>
            <a:r>
              <a:rPr lang="fr-FR" sz="2400" i="1" dirty="0" err="1"/>
              <a:t>refers</a:t>
            </a:r>
            <a:r>
              <a:rPr lang="fr-FR" sz="2400" i="1" dirty="0"/>
              <a:t> to a </a:t>
            </a:r>
            <a:r>
              <a:rPr lang="fr-FR" sz="2400" i="1" dirty="0" err="1"/>
              <a:t>repository</a:t>
            </a:r>
            <a:r>
              <a:rPr lang="fr-FR" sz="2400" i="1" dirty="0"/>
              <a:t> [localhost:5000/</a:t>
            </a:r>
            <a:r>
              <a:rPr lang="fr-FR" sz="2400" i="1" dirty="0" err="1"/>
              <a:t>identidock</a:t>
            </a:r>
            <a:r>
              <a:rPr lang="fr-FR" sz="2400" i="1" dirty="0"/>
              <a:t>] (</a:t>
            </a:r>
            <a:r>
              <a:rPr lang="fr-FR" sz="2400" i="1" dirty="0" err="1"/>
              <a:t>len</a:t>
            </a:r>
            <a:r>
              <a:rPr lang="fr-FR" sz="2400" i="1" dirty="0"/>
              <a:t>: 1</a:t>
            </a:r>
            <a:r>
              <a:rPr lang="fr-FR" sz="2400" i="1" dirty="0" smtClean="0"/>
              <a:t>)</a:t>
            </a:r>
          </a:p>
          <a:p>
            <a:pPr marL="0" indent="0">
              <a:buNone/>
            </a:pPr>
            <a:r>
              <a:rPr lang="fr-FR" sz="2400" i="1" dirty="0"/>
              <a:t/>
            </a:r>
            <a:br>
              <a:rPr lang="fr-FR" sz="2400" i="1" dirty="0"/>
            </a:br>
            <a:r>
              <a:rPr lang="fr-FR" sz="2400" i="1" dirty="0"/>
              <a:t/>
            </a:r>
            <a:br>
              <a:rPr lang="fr-FR" sz="2400" i="1" dirty="0"/>
            </a:br>
            <a:r>
              <a:rPr lang="en-US" sz="2400" i="1" dirty="0"/>
              <a:t/>
            </a:r>
            <a:br>
              <a:rPr lang="en-US" sz="2400" i="1" dirty="0"/>
            </a:br>
            <a:r>
              <a:rPr lang="en-US" sz="2400" i="1" dirty="0"/>
              <a:t/>
            </a:r>
            <a:br>
              <a:rPr lang="en-US" sz="2400" i="1" dirty="0"/>
            </a:br>
            <a:endParaRPr lang="he-IL" sz="2400" i="1" dirty="0"/>
          </a:p>
        </p:txBody>
      </p:sp>
    </p:spTree>
    <p:extLst>
      <p:ext uri="{BB962C8B-B14F-4D97-AF65-F5344CB8AC3E}">
        <p14:creationId xmlns:p14="http://schemas.microsoft.com/office/powerpoint/2010/main" val="3171307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registry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If we now remove the local version, we can pull it </a:t>
            </a:r>
            <a:r>
              <a:rPr lang="en-US" sz="2400" dirty="0" smtClean="0"/>
              <a:t>again.</a:t>
            </a:r>
          </a:p>
          <a:p>
            <a:r>
              <a:rPr lang="en-US" sz="2400" dirty="0"/>
              <a:t>Docker sees that we already have an image with the same content, so all that </a:t>
            </a:r>
            <a:r>
              <a:rPr lang="en-US" sz="2400" dirty="0" smtClean="0"/>
              <a:t>really happens </a:t>
            </a:r>
            <a:r>
              <a:rPr lang="en-US" sz="2400" dirty="0"/>
              <a:t>is the tag is added back. You may have noticed that the registry generated </a:t>
            </a:r>
            <a:r>
              <a:rPr lang="en-US" sz="2400" dirty="0" smtClean="0"/>
              <a:t>a </a:t>
            </a:r>
            <a:r>
              <a:rPr lang="en-US" sz="2400" i="1" dirty="0" smtClean="0"/>
              <a:t>digest </a:t>
            </a:r>
            <a:r>
              <a:rPr lang="en-US" sz="2400" dirty="0"/>
              <a:t>for the image. This is unique hash based on the content on the image and </a:t>
            </a:r>
            <a:r>
              <a:rPr lang="en-US" sz="2400" dirty="0" smtClean="0"/>
              <a:t>its metadata.</a:t>
            </a:r>
          </a:p>
          <a:p>
            <a:r>
              <a:rPr lang="en-US" sz="2400" dirty="0"/>
              <a:t>The primary advantage of using a digest is that it guarantees you are pulling </a:t>
            </a:r>
            <a:r>
              <a:rPr lang="en-US" sz="2400" dirty="0" smtClean="0"/>
              <a:t>exactly the </a:t>
            </a:r>
            <a:r>
              <a:rPr lang="en-US" sz="2400" dirty="0"/>
              <a:t>image you think you are. When pulling by tag, the underlying image may </a:t>
            </a:r>
            <a:r>
              <a:rPr lang="en-US" sz="2400" dirty="0" smtClean="0"/>
              <a:t>change at </a:t>
            </a:r>
            <a:r>
              <a:rPr lang="en-US" sz="2400" dirty="0"/>
              <a:t>any time without you knowing.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0591236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Docker Hub</a:t>
            </a:r>
          </a:p>
          <a:p>
            <a:r>
              <a:rPr lang="en-US" sz="2400" dirty="0" smtClean="0"/>
              <a:t>Automated builds</a:t>
            </a:r>
          </a:p>
          <a:p>
            <a:r>
              <a:rPr lang="en-US" sz="2400" dirty="0" smtClean="0"/>
              <a:t>Using a private registry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529579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541349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networking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98478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networking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Docker has four built-in networking modes:</a:t>
            </a:r>
          </a:p>
          <a:p>
            <a:pPr lvl="1"/>
            <a:r>
              <a:rPr lang="en-US" sz="2200" dirty="0" smtClean="0"/>
              <a:t>Bridge</a:t>
            </a:r>
          </a:p>
          <a:p>
            <a:pPr lvl="1"/>
            <a:r>
              <a:rPr lang="en-US" sz="2200" dirty="0" smtClean="0"/>
              <a:t>Host</a:t>
            </a:r>
          </a:p>
          <a:p>
            <a:pPr lvl="1"/>
            <a:r>
              <a:rPr lang="en-US" sz="2200" dirty="0" smtClean="0"/>
              <a:t>Container</a:t>
            </a:r>
          </a:p>
          <a:p>
            <a:pPr lvl="1"/>
            <a:r>
              <a:rPr lang="en-US" sz="2200" dirty="0" smtClean="0"/>
              <a:t>None</a:t>
            </a:r>
          </a:p>
          <a:p>
            <a:pPr lvl="1"/>
            <a:endParaRPr lang="en-US" sz="2200" dirty="0"/>
          </a:p>
          <a:p>
            <a:r>
              <a:rPr lang="en-US" sz="2400" dirty="0" smtClean="0"/>
              <a:t>There are three networks created by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out of the box:</a:t>
            </a:r>
          </a:p>
          <a:p>
            <a:pPr lvl="1"/>
            <a:r>
              <a:rPr lang="en-US" sz="2200" dirty="0" smtClean="0"/>
              <a:t>Bridge</a:t>
            </a:r>
          </a:p>
          <a:p>
            <a:pPr lvl="1"/>
            <a:r>
              <a:rPr lang="en-US" sz="2200" dirty="0" smtClean="0"/>
              <a:t>Host</a:t>
            </a:r>
          </a:p>
          <a:p>
            <a:pPr lvl="1"/>
            <a:r>
              <a:rPr lang="en-US" sz="2200" dirty="0" smtClean="0"/>
              <a:t>None</a:t>
            </a:r>
          </a:p>
          <a:p>
            <a:pPr marL="274320" lvl="1" indent="0">
              <a:buNone/>
            </a:pPr>
            <a:endParaRPr lang="he-IL" sz="2200" dirty="0"/>
          </a:p>
        </p:txBody>
      </p:sp>
    </p:spTree>
    <p:extLst>
      <p:ext uri="{BB962C8B-B14F-4D97-AF65-F5344CB8AC3E}">
        <p14:creationId xmlns:p14="http://schemas.microsoft.com/office/powerpoint/2010/main" val="39059283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network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There is a </a:t>
            </a:r>
            <a:r>
              <a:rPr lang="en-US" sz="2400" dirty="0" smtClean="0"/>
              <a:t>Docker bridge</a:t>
            </a:r>
            <a:r>
              <a:rPr lang="en-US" sz="2400" dirty="0"/>
              <a:t>, normally called docker0 and running on 172.17.42.1, which is used to </a:t>
            </a:r>
            <a:r>
              <a:rPr lang="en-US" sz="2400" dirty="0" smtClean="0"/>
              <a:t>connect </a:t>
            </a:r>
            <a:r>
              <a:rPr lang="en-US" sz="2400" dirty="0"/>
              <a:t>containers. </a:t>
            </a:r>
            <a:endParaRPr lang="en-US" sz="2400" dirty="0" smtClean="0"/>
          </a:p>
          <a:p>
            <a:r>
              <a:rPr lang="en-US" sz="2400" dirty="0" smtClean="0"/>
              <a:t>When </a:t>
            </a:r>
            <a:r>
              <a:rPr lang="en-US" sz="2400" dirty="0"/>
              <a:t>a container is started, Docker will instantiate a </a:t>
            </a:r>
            <a:r>
              <a:rPr lang="en-US" sz="2400" dirty="0" err="1"/>
              <a:t>veth</a:t>
            </a:r>
            <a:r>
              <a:rPr lang="en-US" sz="2400" dirty="0"/>
              <a:t> </a:t>
            </a:r>
            <a:r>
              <a:rPr lang="en-US" sz="2400" dirty="0" smtClean="0"/>
              <a:t>pair - essentially </a:t>
            </a:r>
            <a:r>
              <a:rPr lang="en-US" sz="2400" dirty="0"/>
              <a:t>the software equivalent of an Ethernet cable—connecting eth0 in the </a:t>
            </a:r>
            <a:r>
              <a:rPr lang="en-US" sz="2400" dirty="0" smtClean="0"/>
              <a:t>container </a:t>
            </a:r>
            <a:r>
              <a:rPr lang="en-US" sz="2400" dirty="0"/>
              <a:t>to the bridge. </a:t>
            </a:r>
            <a:endParaRPr lang="en-US" sz="2400" dirty="0" smtClean="0"/>
          </a:p>
          <a:p>
            <a:r>
              <a:rPr lang="en-US" sz="2400" dirty="0"/>
              <a:t>By default, all containers can talk to each other, regardless of whether or not they </a:t>
            </a:r>
            <a:r>
              <a:rPr lang="en-US" sz="2400" dirty="0" smtClean="0"/>
              <a:t>are linked </a:t>
            </a:r>
            <a:r>
              <a:rPr lang="en-US" sz="2400" dirty="0"/>
              <a:t>or if they export or publish </a:t>
            </a:r>
            <a:r>
              <a:rPr lang="en-US" sz="2400" dirty="0" smtClean="0"/>
              <a:t>ports.</a:t>
            </a:r>
          </a:p>
          <a:p>
            <a:r>
              <a:rPr lang="en-US" sz="2400" dirty="0" smtClean="0"/>
              <a:t>However containers are not exposed to the world.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1974858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26190</TotalTime>
  <Words>5563</Words>
  <Application>Microsoft Office PowerPoint</Application>
  <PresentationFormat>Widescreen</PresentationFormat>
  <Paragraphs>975</Paragraphs>
  <Slides>155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6" baseType="lpstr">
      <vt:lpstr>Arial</vt:lpstr>
      <vt:lpstr>Calibri</vt:lpstr>
      <vt:lpstr>Cambria</vt:lpstr>
      <vt:lpstr>David</vt:lpstr>
      <vt:lpstr>Gill Sans</vt:lpstr>
      <vt:lpstr>Helvetica Neue</vt:lpstr>
      <vt:lpstr>Rockwell</vt:lpstr>
      <vt:lpstr>Rockwell Condensed</vt:lpstr>
      <vt:lpstr>Wingdings</vt:lpstr>
      <vt:lpstr>ヒラギノ角ゴ ProN W3</vt:lpstr>
      <vt:lpstr>Wood Type</vt:lpstr>
      <vt:lpstr>Docker containers hands-on</vt:lpstr>
      <vt:lpstr>Agenda</vt:lpstr>
      <vt:lpstr>Introduction to docker</vt:lpstr>
      <vt:lpstr>Why Docker ?</vt:lpstr>
      <vt:lpstr>The Challenge</vt:lpstr>
      <vt:lpstr>Results in N X N compatibility nightmare</vt:lpstr>
      <vt:lpstr>The shipping analogy</vt:lpstr>
      <vt:lpstr>Cargo Transport Pre-1960</vt:lpstr>
      <vt:lpstr>Also an NxN Matrix</vt:lpstr>
      <vt:lpstr>Solution: Intermodal Shipping Container</vt:lpstr>
      <vt:lpstr>Docker is a shipping container for code </vt:lpstr>
      <vt:lpstr>What is a container ?</vt:lpstr>
      <vt:lpstr>Containers vs. VMs </vt:lpstr>
      <vt:lpstr>Why are Docker containers lightweight?</vt:lpstr>
      <vt:lpstr>Docker History</vt:lpstr>
      <vt:lpstr>summary</vt:lpstr>
      <vt:lpstr>Questions ?</vt:lpstr>
      <vt:lpstr>Docker Architecture</vt:lpstr>
      <vt:lpstr>Docker architecture</vt:lpstr>
      <vt:lpstr>Docker Components</vt:lpstr>
      <vt:lpstr>Docker Daemon</vt:lpstr>
      <vt:lpstr>Docker client</vt:lpstr>
      <vt:lpstr>Docker registry</vt:lpstr>
      <vt:lpstr>Docker image</vt:lpstr>
      <vt:lpstr>Docker container</vt:lpstr>
      <vt:lpstr>Docker architecture</vt:lpstr>
      <vt:lpstr>Changes and Updates</vt:lpstr>
      <vt:lpstr>Questions ?</vt:lpstr>
      <vt:lpstr>Docker Basics</vt:lpstr>
      <vt:lpstr>Installing dockeR</vt:lpstr>
      <vt:lpstr>Run a container</vt:lpstr>
      <vt:lpstr>Docker commands</vt:lpstr>
      <vt:lpstr>Docker run</vt:lpstr>
      <vt:lpstr>Docker run</vt:lpstr>
      <vt:lpstr>Managing containers</vt:lpstr>
      <vt:lpstr>Managing containers</vt:lpstr>
      <vt:lpstr>Managing containers</vt:lpstr>
      <vt:lpstr>Managing containers</vt:lpstr>
      <vt:lpstr>Managing containers</vt:lpstr>
      <vt:lpstr>Managing containers</vt:lpstr>
      <vt:lpstr>Managing containers</vt:lpstr>
      <vt:lpstr>Managing containers</vt:lpstr>
      <vt:lpstr>Managing docker images</vt:lpstr>
      <vt:lpstr>Managing docker images</vt:lpstr>
      <vt:lpstr>Managing docker images</vt:lpstr>
      <vt:lpstr>Managing docker images</vt:lpstr>
      <vt:lpstr>Exposing containers to the world</vt:lpstr>
      <vt:lpstr>Linking containers</vt:lpstr>
      <vt:lpstr>Linking containers</vt:lpstr>
      <vt:lpstr>Linking containers</vt:lpstr>
      <vt:lpstr>Linking containers</vt:lpstr>
      <vt:lpstr>Linking containers</vt:lpstr>
      <vt:lpstr>Docker volumes</vt:lpstr>
      <vt:lpstr>Docker volumes</vt:lpstr>
      <vt:lpstr>Docker volumes</vt:lpstr>
      <vt:lpstr>Docker volumes</vt:lpstr>
      <vt:lpstr>summary</vt:lpstr>
      <vt:lpstr>Questions ?</vt:lpstr>
      <vt:lpstr>The dockerfile</vt:lpstr>
      <vt:lpstr>The dockerfile</vt:lpstr>
      <vt:lpstr>The dockerfile</vt:lpstr>
      <vt:lpstr>The dockerfile</vt:lpstr>
      <vt:lpstr>The dockerfile</vt:lpstr>
      <vt:lpstr>The dockerfile</vt:lpstr>
      <vt:lpstr>The build context</vt:lpstr>
      <vt:lpstr>The dockerfile</vt:lpstr>
      <vt:lpstr>The dockerfile</vt:lpstr>
      <vt:lpstr>The .dockerignore file</vt:lpstr>
      <vt:lpstr>The dockerignore file example</vt:lpstr>
      <vt:lpstr>The union filesystem</vt:lpstr>
      <vt:lpstr>Image layers</vt:lpstr>
      <vt:lpstr>Image layers</vt:lpstr>
      <vt:lpstr>Image layers</vt:lpstr>
      <vt:lpstr>caching</vt:lpstr>
      <vt:lpstr>caching</vt:lpstr>
      <vt:lpstr>Base image</vt:lpstr>
      <vt:lpstr>Dockerfile instructions</vt:lpstr>
      <vt:lpstr>Dockerfile instructions</vt:lpstr>
      <vt:lpstr>Dockerfile instructions</vt:lpstr>
      <vt:lpstr>Dockerfile instructions</vt:lpstr>
      <vt:lpstr>Dockerfile instructions</vt:lpstr>
      <vt:lpstr>Summary</vt:lpstr>
      <vt:lpstr>Questions ?</vt:lpstr>
      <vt:lpstr>The docker hub</vt:lpstr>
      <vt:lpstr>The docker hub</vt:lpstr>
      <vt:lpstr>The docker hub</vt:lpstr>
      <vt:lpstr>The docker hub</vt:lpstr>
      <vt:lpstr>The docker hub</vt:lpstr>
      <vt:lpstr>Automated builds</vt:lpstr>
      <vt:lpstr>Automated builds</vt:lpstr>
      <vt:lpstr>Automated builds</vt:lpstr>
      <vt:lpstr>Private registry</vt:lpstr>
      <vt:lpstr>Private registry</vt:lpstr>
      <vt:lpstr>Private registry</vt:lpstr>
      <vt:lpstr>summary</vt:lpstr>
      <vt:lpstr>Questions ?</vt:lpstr>
      <vt:lpstr>Docker networking</vt:lpstr>
      <vt:lpstr>Docker networking</vt:lpstr>
      <vt:lpstr>Bridge network</vt:lpstr>
      <vt:lpstr>Bridge network</vt:lpstr>
      <vt:lpstr>Host network</vt:lpstr>
      <vt:lpstr>Container network</vt:lpstr>
      <vt:lpstr>None network </vt:lpstr>
      <vt:lpstr>Docker networking</vt:lpstr>
      <vt:lpstr>Docker networking</vt:lpstr>
      <vt:lpstr>Docker networking</vt:lpstr>
      <vt:lpstr>User defined networks</vt:lpstr>
      <vt:lpstr>User defined networks</vt:lpstr>
      <vt:lpstr>User defined networks</vt:lpstr>
      <vt:lpstr>The overlay network</vt:lpstr>
      <vt:lpstr>The overlay network</vt:lpstr>
      <vt:lpstr>Docker netwoking</vt:lpstr>
      <vt:lpstr>summary</vt:lpstr>
      <vt:lpstr>Questions ?</vt:lpstr>
      <vt:lpstr>Logging and monitoring</vt:lpstr>
      <vt:lpstr>logging</vt:lpstr>
      <vt:lpstr>logging</vt:lpstr>
      <vt:lpstr>Aggregating logs</vt:lpstr>
      <vt:lpstr>Aggregating logs</vt:lpstr>
      <vt:lpstr>Using ELK</vt:lpstr>
      <vt:lpstr>Using elk</vt:lpstr>
      <vt:lpstr>Docker events</vt:lpstr>
      <vt:lpstr>monitoring</vt:lpstr>
      <vt:lpstr>monitoring</vt:lpstr>
      <vt:lpstr>Using Cadvisor</vt:lpstr>
      <vt:lpstr>Using cadvisor</vt:lpstr>
      <vt:lpstr>cadvisor</vt:lpstr>
      <vt:lpstr>cadvisor</vt:lpstr>
      <vt:lpstr>summary</vt:lpstr>
      <vt:lpstr>Questions ?</vt:lpstr>
      <vt:lpstr>Docker testing</vt:lpstr>
      <vt:lpstr>What is continuous integration ?</vt:lpstr>
      <vt:lpstr>Continuous Integration requirments</vt:lpstr>
      <vt:lpstr>Continuous Integration Practices</vt:lpstr>
      <vt:lpstr>CI pipeline</vt:lpstr>
      <vt:lpstr>How does docker fit ?</vt:lpstr>
      <vt:lpstr>PowerPoint Presentation</vt:lpstr>
      <vt:lpstr>CI Deployment with docker</vt:lpstr>
      <vt:lpstr>Questions ?</vt:lpstr>
      <vt:lpstr>Docker deployment</vt:lpstr>
      <vt:lpstr>deployment</vt:lpstr>
      <vt:lpstr>deployment</vt:lpstr>
      <vt:lpstr>Docker compose</vt:lpstr>
      <vt:lpstr>Docker compose</vt:lpstr>
      <vt:lpstr>Docker compose example</vt:lpstr>
      <vt:lpstr>Using devops tools</vt:lpstr>
      <vt:lpstr>Using devops tools</vt:lpstr>
      <vt:lpstr>clustering</vt:lpstr>
      <vt:lpstr>swarm</vt:lpstr>
      <vt:lpstr>swarm</vt:lpstr>
      <vt:lpstr>Swarm</vt:lpstr>
      <vt:lpstr>summary</vt:lpstr>
      <vt:lpstr>Questions ?</vt:lpstr>
      <vt:lpstr>summary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Revital Bloom</dc:creator>
  <cp:lastModifiedBy>family</cp:lastModifiedBy>
  <cp:revision>611</cp:revision>
  <dcterms:created xsi:type="dcterms:W3CDTF">2014-11-06T08:46:11Z</dcterms:created>
  <dcterms:modified xsi:type="dcterms:W3CDTF">2016-07-07T10:33:34Z</dcterms:modified>
</cp:coreProperties>
</file>